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9"/>
  </p:notesMasterIdLst>
  <p:sldIdLst>
    <p:sldId id="409" r:id="rId2"/>
    <p:sldId id="410" r:id="rId3"/>
    <p:sldId id="2090650502" r:id="rId4"/>
    <p:sldId id="2090650505" r:id="rId5"/>
    <p:sldId id="432" r:id="rId6"/>
    <p:sldId id="442" r:id="rId7"/>
    <p:sldId id="443" r:id="rId8"/>
    <p:sldId id="444" r:id="rId9"/>
    <p:sldId id="445" r:id="rId10"/>
    <p:sldId id="446" r:id="rId11"/>
    <p:sldId id="447" r:id="rId12"/>
    <p:sldId id="448" r:id="rId13"/>
    <p:sldId id="2090650507" r:id="rId14"/>
    <p:sldId id="2090650503" r:id="rId15"/>
    <p:sldId id="451" r:id="rId16"/>
    <p:sldId id="454" r:id="rId17"/>
    <p:sldId id="20906505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C50C03-D5AB-088D-7625-6F9C7DF28872}" name="John Allen" initials="JA" userId="VZdadrgPviFE4+4j0ot11VbboUbo/noJm/WRvYndvQ4=" providerId="None"/>
  <p188:author id="{5C3F2206-2000-A960-6AFC-923F684B9D11}" name="Allen, John (CMS/CCIIO)" initials="JA" userId="S::John.Allen@cms.hhs.gov::08c5fc1e-7c4d-4b3a-8e22-e14e4bf74135" providerId="AD"/>
  <p188:author id="{EE584C31-3FAB-2AD0-9133-F937F6B8B695}" name="Meghan Oakes (CMS/CCIIO)" initials="MO" userId="Meghan Oakes (CMS/CCIIO)" providerId="None"/>
  <p188:author id="{731EC032-4743-7BF9-0614-F5273D934141}" name="Kenna, John (CMS/CCIIO)" initials="JK" userId="S::john.kenna@cms.hhs.gov::d50bfe5a-f66c-4ec3-ab39-5593acdbfb77" providerId="AD"/>
  <p188:author id="{F79C7C3C-2A61-33E7-B8C7-B7149E1FF2C0}" name="Nandi Ali" initials="NA" userId="xsZP7f4WqNk+ANT4wfVnk7vY6D5+hAG/O8Qj0Ik6YAM=" providerId="None"/>
  <p188:author id="{03EEBAA9-7DBA-84A5-2C9D-1A87E256C80D}" name="Beth Liu" initials="BL" userId="tZgAool8VFMv5iKccbKQqpXCLJMcDzFG6XyUJIVQVTs=" providerId="None"/>
  <p188:author id="{FA04A8BD-F3E4-EBC9-04D1-56ABA0DEFA42}" name="Arshdeep Dhanoa" initials="AD" userId="L4Qva5CS3Inpk2HFNhGo0taGvxX7JLjVPaVRs/OQyHs=" providerId="None"/>
  <p188:author id="{F499E9C7-B1F8-9193-C81D-47365711D0D7}" name="John Kenna" initials="JK" userId="eqjZWmUbWfiPWYz3Kkd1yAJCOCnlgoo7r0XNZHQf/po=" providerId="None"/>
  <p188:author id="{00A931E8-BEA7-1B67-04D8-91004286FDA9}" name="DARLA Lipscomb" initials="DL" userId="bA7vLyd1JxaWRGrRlW6ZnYrSJzsncEVmkN7sNUM3T0g=" providerId="None"/>
  <p188:author id="{1D9A20F5-9395-1FCB-0FE1-5CD666D02714}" name="Veffer, Jessica (CMS/CCIIO)" initials="" userId="S::jessica.veffer@cms.hhs.gov::c855496e-b28e-47c4-aed4-b9f5c03660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1"/>
    <p:restoredTop sz="94694"/>
  </p:normalViewPr>
  <p:slideViewPr>
    <p:cSldViewPr snapToGrid="0">
      <p:cViewPr varScale="1">
        <p:scale>
          <a:sx n="102" d="100"/>
          <a:sy n="102" d="100"/>
        </p:scale>
        <p:origin x="13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6C5DB0-3BCE-4253-8159-97BDDEB2D1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2B1DC5-40A3-4ADF-AEB3-65A66BC1BED1}">
      <dgm:prSet/>
      <dgm:spPr/>
      <dgm:t>
        <a:bodyPr/>
        <a:lstStyle/>
        <a:p>
          <a:pPr rtl="0"/>
          <a:r>
            <a:rPr lang="en-US" dirty="0">
              <a:latin typeface="Calibri"/>
            </a:rPr>
            <a:t>SEPs: </a:t>
          </a:r>
          <a:r>
            <a:rPr lang="en-US" dirty="0"/>
            <a:t>Definitions and </a:t>
          </a:r>
          <a:r>
            <a:rPr lang="en-US" dirty="0">
              <a:latin typeface="Calibri"/>
            </a:rPr>
            <a:t>Basic</a:t>
          </a:r>
          <a:r>
            <a:rPr lang="en-US" dirty="0"/>
            <a:t> </a:t>
          </a:r>
          <a:r>
            <a:rPr lang="en-US" dirty="0">
              <a:latin typeface="Calibri"/>
            </a:rPr>
            <a:t>Requirements</a:t>
          </a:r>
        </a:p>
      </dgm:t>
    </dgm:pt>
    <dgm:pt modelId="{95BD0808-949E-463F-B441-8E212AD6C1A4}" type="parTrans" cxnId="{07ED6259-F7E0-4C87-AA76-33219DF94A83}">
      <dgm:prSet/>
      <dgm:spPr/>
      <dgm:t>
        <a:bodyPr/>
        <a:lstStyle/>
        <a:p>
          <a:endParaRPr lang="en-US"/>
        </a:p>
      </dgm:t>
    </dgm:pt>
    <dgm:pt modelId="{06CD86B7-2402-4D93-9AAE-3CB099D31D92}" type="sibTrans" cxnId="{07ED6259-F7E0-4C87-AA76-33219DF94A83}">
      <dgm:prSet/>
      <dgm:spPr/>
      <dgm:t>
        <a:bodyPr/>
        <a:lstStyle/>
        <a:p>
          <a:endParaRPr lang="en-US"/>
        </a:p>
      </dgm:t>
    </dgm:pt>
    <dgm:pt modelId="{BCB34C12-CDF7-48BE-BF6C-3F2E649488D4}">
      <dgm:prSet/>
      <dgm:spPr/>
      <dgm:t>
        <a:bodyPr/>
        <a:lstStyle/>
        <a:p>
          <a:pPr rtl="0"/>
          <a:r>
            <a:rPr lang="en-US" dirty="0">
              <a:latin typeface="Calibri"/>
            </a:rPr>
            <a:t>SEP Verification</a:t>
          </a:r>
          <a:r>
            <a:rPr lang="en-US" dirty="0"/>
            <a:t>: What </a:t>
          </a:r>
          <a:r>
            <a:rPr lang="en-US" dirty="0">
              <a:latin typeface="Calibri"/>
            </a:rPr>
            <a:t>Consumers</a:t>
          </a:r>
          <a:r>
            <a:rPr lang="en-US" dirty="0"/>
            <a:t> </a:t>
          </a:r>
          <a:r>
            <a:rPr lang="en-US" dirty="0">
              <a:latin typeface="Calibri"/>
            </a:rPr>
            <a:t>Need</a:t>
          </a:r>
          <a:r>
            <a:rPr lang="en-US" dirty="0"/>
            <a:t> </a:t>
          </a:r>
          <a:r>
            <a:rPr lang="en-US" dirty="0">
              <a:latin typeface="Calibri"/>
            </a:rPr>
            <a:t>To</a:t>
          </a:r>
          <a:r>
            <a:rPr lang="en-US" dirty="0"/>
            <a:t> </a:t>
          </a:r>
          <a:r>
            <a:rPr lang="en-US" dirty="0">
              <a:latin typeface="Calibri"/>
            </a:rPr>
            <a:t>Do</a:t>
          </a:r>
          <a:endParaRPr lang="en-US" dirty="0"/>
        </a:p>
      </dgm:t>
    </dgm:pt>
    <dgm:pt modelId="{41E467BB-723D-4946-B8C4-0DD7D5CF14EA}" type="parTrans" cxnId="{F827FCE3-CB06-4ADE-BE73-83A70090F43A}">
      <dgm:prSet/>
      <dgm:spPr/>
      <dgm:t>
        <a:bodyPr/>
        <a:lstStyle/>
        <a:p>
          <a:endParaRPr lang="en-US"/>
        </a:p>
      </dgm:t>
    </dgm:pt>
    <dgm:pt modelId="{9ED2A378-E76C-4C07-A8F1-8C00ABF022BE}" type="sibTrans" cxnId="{F827FCE3-CB06-4ADE-BE73-83A70090F43A}">
      <dgm:prSet/>
      <dgm:spPr/>
      <dgm:t>
        <a:bodyPr/>
        <a:lstStyle/>
        <a:p>
          <a:endParaRPr lang="en-US"/>
        </a:p>
      </dgm:t>
    </dgm:pt>
    <dgm:pt modelId="{94DCC196-E098-4DA4-8F95-76703E643B46}">
      <dgm:prSet/>
      <dgm:spPr/>
      <dgm:t>
        <a:bodyPr/>
        <a:lstStyle/>
        <a:p>
          <a:pPr rtl="0"/>
          <a:r>
            <a:rPr lang="en-US" dirty="0"/>
            <a:t>Loss of MEC </a:t>
          </a:r>
          <a:r>
            <a:rPr lang="en-US" dirty="0">
              <a:latin typeface="Calibri"/>
            </a:rPr>
            <a:t>SVI</a:t>
          </a:r>
          <a:r>
            <a:rPr lang="en-US" dirty="0"/>
            <a:t>: Verification </a:t>
          </a:r>
          <a:r>
            <a:rPr lang="en-US" dirty="0">
              <a:latin typeface="Calibri"/>
            </a:rPr>
            <a:t>Requirement</a:t>
          </a:r>
          <a:endParaRPr lang="en-US" dirty="0"/>
        </a:p>
      </dgm:t>
    </dgm:pt>
    <dgm:pt modelId="{CD264458-15D9-4114-BF07-9931B856D1F9}" type="parTrans" cxnId="{BE6BB509-70FA-4D98-806D-779FBACD9F5B}">
      <dgm:prSet/>
      <dgm:spPr/>
      <dgm:t>
        <a:bodyPr/>
        <a:lstStyle/>
        <a:p>
          <a:endParaRPr lang="en-US"/>
        </a:p>
      </dgm:t>
    </dgm:pt>
    <dgm:pt modelId="{8428A712-95FB-42AE-A43F-F2D9D359795C}" type="sibTrans" cxnId="{BE6BB509-70FA-4D98-806D-779FBACD9F5B}">
      <dgm:prSet/>
      <dgm:spPr/>
      <dgm:t>
        <a:bodyPr/>
        <a:lstStyle/>
        <a:p>
          <a:endParaRPr lang="en-US"/>
        </a:p>
      </dgm:t>
    </dgm:pt>
    <dgm:pt modelId="{EB878A84-2D80-4BF5-ACDF-EEECAD748571}" type="pres">
      <dgm:prSet presAssocID="{966C5DB0-3BCE-4253-8159-97BDDEB2D18C}" presName="linear" presStyleCnt="0">
        <dgm:presLayoutVars>
          <dgm:animLvl val="lvl"/>
          <dgm:resizeHandles val="exact"/>
        </dgm:presLayoutVars>
      </dgm:prSet>
      <dgm:spPr/>
    </dgm:pt>
    <dgm:pt modelId="{A0B2FD62-30C8-4B7F-9F94-AD273B5B811A}" type="pres">
      <dgm:prSet presAssocID="{0F2B1DC5-40A3-4ADF-AEB3-65A66BC1BED1}" presName="parentText" presStyleLbl="node1" presStyleIdx="0" presStyleCnt="3">
        <dgm:presLayoutVars>
          <dgm:chMax val="0"/>
          <dgm:bulletEnabled val="1"/>
        </dgm:presLayoutVars>
      </dgm:prSet>
      <dgm:spPr/>
    </dgm:pt>
    <dgm:pt modelId="{9BD48301-AB33-4C4F-B4B1-679241270CA0}" type="pres">
      <dgm:prSet presAssocID="{06CD86B7-2402-4D93-9AAE-3CB099D31D92}" presName="spacer" presStyleCnt="0"/>
      <dgm:spPr/>
    </dgm:pt>
    <dgm:pt modelId="{209BDF42-5397-4513-99E1-88ED823BC24C}" type="pres">
      <dgm:prSet presAssocID="{BCB34C12-CDF7-48BE-BF6C-3F2E649488D4}" presName="parentText" presStyleLbl="node1" presStyleIdx="1" presStyleCnt="3">
        <dgm:presLayoutVars>
          <dgm:chMax val="0"/>
          <dgm:bulletEnabled val="1"/>
        </dgm:presLayoutVars>
      </dgm:prSet>
      <dgm:spPr/>
    </dgm:pt>
    <dgm:pt modelId="{03A2695D-FD1C-47E5-ABA7-23814C84680A}" type="pres">
      <dgm:prSet presAssocID="{9ED2A378-E76C-4C07-A8F1-8C00ABF022BE}" presName="spacer" presStyleCnt="0"/>
      <dgm:spPr/>
    </dgm:pt>
    <dgm:pt modelId="{A51B5684-46D4-4B59-9FDC-2F38871AC899}" type="pres">
      <dgm:prSet presAssocID="{94DCC196-E098-4DA4-8F95-76703E643B46}" presName="parentText" presStyleLbl="node1" presStyleIdx="2" presStyleCnt="3">
        <dgm:presLayoutVars>
          <dgm:chMax val="0"/>
          <dgm:bulletEnabled val="1"/>
        </dgm:presLayoutVars>
      </dgm:prSet>
      <dgm:spPr/>
    </dgm:pt>
  </dgm:ptLst>
  <dgm:cxnLst>
    <dgm:cxn modelId="{BE6BB509-70FA-4D98-806D-779FBACD9F5B}" srcId="{966C5DB0-3BCE-4253-8159-97BDDEB2D18C}" destId="{94DCC196-E098-4DA4-8F95-76703E643B46}" srcOrd="2" destOrd="0" parTransId="{CD264458-15D9-4114-BF07-9931B856D1F9}" sibTransId="{8428A712-95FB-42AE-A43F-F2D9D359795C}"/>
    <dgm:cxn modelId="{AD06E26B-F1CC-48AF-B926-F339835E46CC}" type="presOf" srcId="{94DCC196-E098-4DA4-8F95-76703E643B46}" destId="{A51B5684-46D4-4B59-9FDC-2F38871AC899}" srcOrd="0" destOrd="0" presId="urn:microsoft.com/office/officeart/2005/8/layout/vList2"/>
    <dgm:cxn modelId="{500A7B6E-BC96-4D4A-8CAF-EA530526EC48}" type="presOf" srcId="{966C5DB0-3BCE-4253-8159-97BDDEB2D18C}" destId="{EB878A84-2D80-4BF5-ACDF-EEECAD748571}" srcOrd="0" destOrd="0" presId="urn:microsoft.com/office/officeart/2005/8/layout/vList2"/>
    <dgm:cxn modelId="{6449AA74-4778-4C02-BFEF-36AEA1D14307}" type="presOf" srcId="{0F2B1DC5-40A3-4ADF-AEB3-65A66BC1BED1}" destId="{A0B2FD62-30C8-4B7F-9F94-AD273B5B811A}" srcOrd="0" destOrd="0" presId="urn:microsoft.com/office/officeart/2005/8/layout/vList2"/>
    <dgm:cxn modelId="{07ED6259-F7E0-4C87-AA76-33219DF94A83}" srcId="{966C5DB0-3BCE-4253-8159-97BDDEB2D18C}" destId="{0F2B1DC5-40A3-4ADF-AEB3-65A66BC1BED1}" srcOrd="0" destOrd="0" parTransId="{95BD0808-949E-463F-B441-8E212AD6C1A4}" sibTransId="{06CD86B7-2402-4D93-9AAE-3CB099D31D92}"/>
    <dgm:cxn modelId="{875FBFA9-E13E-400A-BBF3-6D4AC5EFCFDB}" type="presOf" srcId="{BCB34C12-CDF7-48BE-BF6C-3F2E649488D4}" destId="{209BDF42-5397-4513-99E1-88ED823BC24C}" srcOrd="0" destOrd="0" presId="urn:microsoft.com/office/officeart/2005/8/layout/vList2"/>
    <dgm:cxn modelId="{F827FCE3-CB06-4ADE-BE73-83A70090F43A}" srcId="{966C5DB0-3BCE-4253-8159-97BDDEB2D18C}" destId="{BCB34C12-CDF7-48BE-BF6C-3F2E649488D4}" srcOrd="1" destOrd="0" parTransId="{41E467BB-723D-4946-B8C4-0DD7D5CF14EA}" sibTransId="{9ED2A378-E76C-4C07-A8F1-8C00ABF022BE}"/>
    <dgm:cxn modelId="{17EFF88E-AA6A-4072-BCEF-CE51B44BDDA5}" type="presParOf" srcId="{EB878A84-2D80-4BF5-ACDF-EEECAD748571}" destId="{A0B2FD62-30C8-4B7F-9F94-AD273B5B811A}" srcOrd="0" destOrd="0" presId="urn:microsoft.com/office/officeart/2005/8/layout/vList2"/>
    <dgm:cxn modelId="{5E02623E-97C1-4AC2-B881-23018481AFA4}" type="presParOf" srcId="{EB878A84-2D80-4BF5-ACDF-EEECAD748571}" destId="{9BD48301-AB33-4C4F-B4B1-679241270CA0}" srcOrd="1" destOrd="0" presId="urn:microsoft.com/office/officeart/2005/8/layout/vList2"/>
    <dgm:cxn modelId="{29A4E28F-E861-45B3-B188-782ADFE8BAD8}" type="presParOf" srcId="{EB878A84-2D80-4BF5-ACDF-EEECAD748571}" destId="{209BDF42-5397-4513-99E1-88ED823BC24C}" srcOrd="2" destOrd="0" presId="urn:microsoft.com/office/officeart/2005/8/layout/vList2"/>
    <dgm:cxn modelId="{EA855AF8-2B0B-4C46-85DF-490501F15A7B}" type="presParOf" srcId="{EB878A84-2D80-4BF5-ACDF-EEECAD748571}" destId="{03A2695D-FD1C-47E5-ABA7-23814C84680A}" srcOrd="3" destOrd="0" presId="urn:microsoft.com/office/officeart/2005/8/layout/vList2"/>
    <dgm:cxn modelId="{F178E27A-13CB-436E-B5D1-7C2E4213799A}" type="presParOf" srcId="{EB878A84-2D80-4BF5-ACDF-EEECAD748571}" destId="{A51B5684-46D4-4B59-9FDC-2F38871AC89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F630B6-3F5B-4D2B-9AE7-FBA62CD8B0C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3C32EA7-665F-4B49-8296-4D675ADF5D53}">
      <dgm:prSet/>
      <dgm:spPr/>
      <dgm:t>
        <a:bodyPr/>
        <a:lstStyle/>
        <a:p>
          <a:pPr>
            <a:lnSpc>
              <a:spcPct val="100000"/>
            </a:lnSpc>
          </a:pPr>
          <a:r>
            <a:rPr lang="en-US"/>
            <a:t>A consumer can receive up to </a:t>
          </a:r>
          <a:r>
            <a:rPr lang="en-US" u="sng"/>
            <a:t>two non-technical extensions</a:t>
          </a:r>
          <a:r>
            <a:rPr lang="en-US"/>
            <a:t> (30 additional days per extension) to their PPS SVI Clock End Date (CED). </a:t>
          </a:r>
        </a:p>
      </dgm:t>
    </dgm:pt>
    <dgm:pt modelId="{11163E99-06EE-4368-99F5-C3A3DAE03267}" type="parTrans" cxnId="{2309F17F-6C67-4B3F-9BFC-4CAD42B522E4}">
      <dgm:prSet/>
      <dgm:spPr/>
      <dgm:t>
        <a:bodyPr/>
        <a:lstStyle/>
        <a:p>
          <a:endParaRPr lang="en-US"/>
        </a:p>
      </dgm:t>
    </dgm:pt>
    <dgm:pt modelId="{4F2F5489-56E9-4D8B-9B4B-9556D2089BF1}" type="sibTrans" cxnId="{2309F17F-6C67-4B3F-9BFC-4CAD42B522E4}">
      <dgm:prSet/>
      <dgm:spPr/>
      <dgm:t>
        <a:bodyPr/>
        <a:lstStyle/>
        <a:p>
          <a:endParaRPr lang="en-US"/>
        </a:p>
      </dgm:t>
    </dgm:pt>
    <dgm:pt modelId="{3624AC63-A889-4CFD-AD7D-2DF35A0827EB}">
      <dgm:prSet/>
      <dgm:spPr/>
      <dgm:t>
        <a:bodyPr/>
        <a:lstStyle/>
        <a:p>
          <a:pPr>
            <a:lnSpc>
              <a:spcPct val="100000"/>
            </a:lnSpc>
          </a:pPr>
          <a:r>
            <a:rPr lang="en-US"/>
            <a:t>A </a:t>
          </a:r>
          <a:r>
            <a:rPr lang="en-US" u="sng"/>
            <a:t>technical issue extension</a:t>
          </a:r>
          <a:r>
            <a:rPr lang="en-US"/>
            <a:t> may be granted if they are affected by an FFM or Serco technical defect or a data issue</a:t>
          </a:r>
        </a:p>
      </dgm:t>
    </dgm:pt>
    <dgm:pt modelId="{99D03088-E300-4533-BF50-BB6FD16272E4}" type="parTrans" cxnId="{F483FCE0-EFE9-4745-85BD-7446BD5DD29C}">
      <dgm:prSet/>
      <dgm:spPr/>
      <dgm:t>
        <a:bodyPr/>
        <a:lstStyle/>
        <a:p>
          <a:endParaRPr lang="en-US"/>
        </a:p>
      </dgm:t>
    </dgm:pt>
    <dgm:pt modelId="{19B8C02A-6AB5-4FC7-9347-A17B1214A402}" type="sibTrans" cxnId="{F483FCE0-EFE9-4745-85BD-7446BD5DD29C}">
      <dgm:prSet/>
      <dgm:spPr/>
      <dgm:t>
        <a:bodyPr/>
        <a:lstStyle/>
        <a:p>
          <a:endParaRPr lang="en-US"/>
        </a:p>
      </dgm:t>
    </dgm:pt>
    <dgm:pt modelId="{BA12E16F-E2E9-474D-978F-36DC87ABF949}">
      <dgm:prSet/>
      <dgm:spPr/>
      <dgm:t>
        <a:bodyPr/>
        <a:lstStyle/>
        <a:p>
          <a:pPr>
            <a:lnSpc>
              <a:spcPct val="100000"/>
            </a:lnSpc>
          </a:pPr>
          <a:r>
            <a:rPr lang="en-US"/>
            <a:t>Most common extension type/scenario – Insufficient Documents extension</a:t>
          </a:r>
          <a:r>
            <a:rPr lang="en-US">
              <a:latin typeface="Calibri"/>
            </a:rPr>
            <a:t>.</a:t>
          </a:r>
          <a:endParaRPr lang="en-US"/>
        </a:p>
      </dgm:t>
    </dgm:pt>
    <dgm:pt modelId="{E3645A54-36E9-4D06-8B24-B792C13A7348}" type="parTrans" cxnId="{EC6376A6-B72D-4D47-AB75-BEFC9EC022AC}">
      <dgm:prSet/>
      <dgm:spPr/>
      <dgm:t>
        <a:bodyPr/>
        <a:lstStyle/>
        <a:p>
          <a:endParaRPr lang="en-US"/>
        </a:p>
      </dgm:t>
    </dgm:pt>
    <dgm:pt modelId="{76E1F517-60E2-41C8-B8F3-E21672DD4147}" type="sibTrans" cxnId="{EC6376A6-B72D-4D47-AB75-BEFC9EC022AC}">
      <dgm:prSet/>
      <dgm:spPr/>
      <dgm:t>
        <a:bodyPr/>
        <a:lstStyle/>
        <a:p>
          <a:endParaRPr lang="en-US"/>
        </a:p>
      </dgm:t>
    </dgm:pt>
    <dgm:pt modelId="{DE1B07C1-3218-488D-93ED-BEB2CE46DA51}">
      <dgm:prSet/>
      <dgm:spPr/>
      <dgm:t>
        <a:bodyPr/>
        <a:lstStyle/>
        <a:p>
          <a:pPr>
            <a:lnSpc>
              <a:spcPct val="100000"/>
            </a:lnSpc>
          </a:pPr>
          <a:r>
            <a:rPr lang="en-US"/>
            <a:t>Scenario: If the consumer submits insufficient documents within their original 30-day clock window, they will receive a 30 day extension. They can receive up to two insufficient document extensions, for a total of 90 days max.</a:t>
          </a:r>
        </a:p>
      </dgm:t>
    </dgm:pt>
    <dgm:pt modelId="{A26A22CD-6C67-46E6-A2F6-C12033A5834B}" type="parTrans" cxnId="{DD7EAB1F-F08B-438E-82B6-C18BF36FB205}">
      <dgm:prSet/>
      <dgm:spPr/>
      <dgm:t>
        <a:bodyPr/>
        <a:lstStyle/>
        <a:p>
          <a:endParaRPr lang="en-US"/>
        </a:p>
      </dgm:t>
    </dgm:pt>
    <dgm:pt modelId="{58873D0D-C7B1-4F6C-AEC1-150C4AE0D54F}" type="sibTrans" cxnId="{DD7EAB1F-F08B-438E-82B6-C18BF36FB205}">
      <dgm:prSet/>
      <dgm:spPr/>
      <dgm:t>
        <a:bodyPr/>
        <a:lstStyle/>
        <a:p>
          <a:endParaRPr lang="en-US"/>
        </a:p>
      </dgm:t>
    </dgm:pt>
    <dgm:pt modelId="{85E46D6E-6AFF-4436-8429-22E11890E887}" type="pres">
      <dgm:prSet presAssocID="{59F630B6-3F5B-4D2B-9AE7-FBA62CD8B0CE}" presName="root" presStyleCnt="0">
        <dgm:presLayoutVars>
          <dgm:dir/>
          <dgm:resizeHandles val="exact"/>
        </dgm:presLayoutVars>
      </dgm:prSet>
      <dgm:spPr/>
    </dgm:pt>
    <dgm:pt modelId="{55375817-2D5B-490B-8D71-62692449D24F}" type="pres">
      <dgm:prSet presAssocID="{33C32EA7-665F-4B49-8296-4D675ADF5D53}" presName="compNode" presStyleCnt="0"/>
      <dgm:spPr/>
    </dgm:pt>
    <dgm:pt modelId="{8291226F-5D8E-45A9-B88B-DBA9B244CE82}" type="pres">
      <dgm:prSet presAssocID="{33C32EA7-665F-4B49-8296-4D675ADF5D53}" presName="bgRect" presStyleLbl="bgShp" presStyleIdx="0" presStyleCnt="2"/>
      <dgm:spPr/>
    </dgm:pt>
    <dgm:pt modelId="{48004459-BB05-4B20-A904-1FBD187EAEDD}" type="pres">
      <dgm:prSet presAssocID="{33C32EA7-665F-4B49-8296-4D675ADF5D5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42A12C39-9BE7-4EE9-8D76-37DB0997EE62}" type="pres">
      <dgm:prSet presAssocID="{33C32EA7-665F-4B49-8296-4D675ADF5D53}" presName="spaceRect" presStyleCnt="0"/>
      <dgm:spPr/>
    </dgm:pt>
    <dgm:pt modelId="{2C415FC2-BC58-4844-AC2B-3BAB411418EC}" type="pres">
      <dgm:prSet presAssocID="{33C32EA7-665F-4B49-8296-4D675ADF5D53}" presName="parTx" presStyleLbl="revTx" presStyleIdx="0" presStyleCnt="4">
        <dgm:presLayoutVars>
          <dgm:chMax val="0"/>
          <dgm:chPref val="0"/>
        </dgm:presLayoutVars>
      </dgm:prSet>
      <dgm:spPr/>
    </dgm:pt>
    <dgm:pt modelId="{61160D09-DAE7-4CDB-A02A-4862E4019922}" type="pres">
      <dgm:prSet presAssocID="{33C32EA7-665F-4B49-8296-4D675ADF5D53}" presName="desTx" presStyleLbl="revTx" presStyleIdx="1" presStyleCnt="4">
        <dgm:presLayoutVars/>
      </dgm:prSet>
      <dgm:spPr/>
    </dgm:pt>
    <dgm:pt modelId="{71BBA37E-9477-4744-BBD7-95C54BF980AF}" type="pres">
      <dgm:prSet presAssocID="{4F2F5489-56E9-4D8B-9B4B-9556D2089BF1}" presName="sibTrans" presStyleCnt="0"/>
      <dgm:spPr/>
    </dgm:pt>
    <dgm:pt modelId="{535B6AE9-025B-4E69-95BE-064D9DEF31FD}" type="pres">
      <dgm:prSet presAssocID="{BA12E16F-E2E9-474D-978F-36DC87ABF949}" presName="compNode" presStyleCnt="0"/>
      <dgm:spPr/>
    </dgm:pt>
    <dgm:pt modelId="{336A56D0-586E-4554-A26C-4192EFC69540}" type="pres">
      <dgm:prSet presAssocID="{BA12E16F-E2E9-474D-978F-36DC87ABF949}" presName="bgRect" presStyleLbl="bgShp" presStyleIdx="1" presStyleCnt="2"/>
      <dgm:spPr/>
    </dgm:pt>
    <dgm:pt modelId="{E1E24EBD-E639-49F4-A8F3-302E1F44972E}" type="pres">
      <dgm:prSet presAssocID="{BA12E16F-E2E9-474D-978F-36DC87ABF94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4709DC5B-DE16-4A65-BAB0-97B04AFCDC55}" type="pres">
      <dgm:prSet presAssocID="{BA12E16F-E2E9-474D-978F-36DC87ABF949}" presName="spaceRect" presStyleCnt="0"/>
      <dgm:spPr/>
    </dgm:pt>
    <dgm:pt modelId="{D4E97200-5F5B-4B9B-83CD-1B814924FEF3}" type="pres">
      <dgm:prSet presAssocID="{BA12E16F-E2E9-474D-978F-36DC87ABF949}" presName="parTx" presStyleLbl="revTx" presStyleIdx="2" presStyleCnt="4">
        <dgm:presLayoutVars>
          <dgm:chMax val="0"/>
          <dgm:chPref val="0"/>
        </dgm:presLayoutVars>
      </dgm:prSet>
      <dgm:spPr/>
    </dgm:pt>
    <dgm:pt modelId="{F4AE31D2-5770-4993-ADAB-7325A2358026}" type="pres">
      <dgm:prSet presAssocID="{BA12E16F-E2E9-474D-978F-36DC87ABF949}" presName="desTx" presStyleLbl="revTx" presStyleIdx="3" presStyleCnt="4">
        <dgm:presLayoutVars/>
      </dgm:prSet>
      <dgm:spPr/>
    </dgm:pt>
  </dgm:ptLst>
  <dgm:cxnLst>
    <dgm:cxn modelId="{F904490C-F2FD-4E61-AF41-94214325BE4D}" type="presOf" srcId="{DE1B07C1-3218-488D-93ED-BEB2CE46DA51}" destId="{F4AE31D2-5770-4993-ADAB-7325A2358026}" srcOrd="0" destOrd="0" presId="urn:microsoft.com/office/officeart/2018/2/layout/IconVerticalSolidList"/>
    <dgm:cxn modelId="{DD7EAB1F-F08B-438E-82B6-C18BF36FB205}" srcId="{BA12E16F-E2E9-474D-978F-36DC87ABF949}" destId="{DE1B07C1-3218-488D-93ED-BEB2CE46DA51}" srcOrd="0" destOrd="0" parTransId="{A26A22CD-6C67-46E6-A2F6-C12033A5834B}" sibTransId="{58873D0D-C7B1-4F6C-AEC1-150C4AE0D54F}"/>
    <dgm:cxn modelId="{45E4D564-F348-40EA-8C2C-87100DE32D1A}" type="presOf" srcId="{BA12E16F-E2E9-474D-978F-36DC87ABF949}" destId="{D4E97200-5F5B-4B9B-83CD-1B814924FEF3}" srcOrd="0" destOrd="0" presId="urn:microsoft.com/office/officeart/2018/2/layout/IconVerticalSolidList"/>
    <dgm:cxn modelId="{2309F17F-6C67-4B3F-9BFC-4CAD42B522E4}" srcId="{59F630B6-3F5B-4D2B-9AE7-FBA62CD8B0CE}" destId="{33C32EA7-665F-4B49-8296-4D675ADF5D53}" srcOrd="0" destOrd="0" parTransId="{11163E99-06EE-4368-99F5-C3A3DAE03267}" sibTransId="{4F2F5489-56E9-4D8B-9B4B-9556D2089BF1}"/>
    <dgm:cxn modelId="{EC6376A6-B72D-4D47-AB75-BEFC9EC022AC}" srcId="{59F630B6-3F5B-4D2B-9AE7-FBA62CD8B0CE}" destId="{BA12E16F-E2E9-474D-978F-36DC87ABF949}" srcOrd="1" destOrd="0" parTransId="{E3645A54-36E9-4D06-8B24-B792C13A7348}" sibTransId="{76E1F517-60E2-41C8-B8F3-E21672DD4147}"/>
    <dgm:cxn modelId="{1C12D1CD-C087-405A-90F8-5E2F1612A5F2}" type="presOf" srcId="{59F630B6-3F5B-4D2B-9AE7-FBA62CD8B0CE}" destId="{85E46D6E-6AFF-4436-8429-22E11890E887}" srcOrd="0" destOrd="0" presId="urn:microsoft.com/office/officeart/2018/2/layout/IconVerticalSolidList"/>
    <dgm:cxn modelId="{E2FD22CF-D731-44E1-902E-E5300B312B34}" type="presOf" srcId="{33C32EA7-665F-4B49-8296-4D675ADF5D53}" destId="{2C415FC2-BC58-4844-AC2B-3BAB411418EC}" srcOrd="0" destOrd="0" presId="urn:microsoft.com/office/officeart/2018/2/layout/IconVerticalSolidList"/>
    <dgm:cxn modelId="{F483FCE0-EFE9-4745-85BD-7446BD5DD29C}" srcId="{33C32EA7-665F-4B49-8296-4D675ADF5D53}" destId="{3624AC63-A889-4CFD-AD7D-2DF35A0827EB}" srcOrd="0" destOrd="0" parTransId="{99D03088-E300-4533-BF50-BB6FD16272E4}" sibTransId="{19B8C02A-6AB5-4FC7-9347-A17B1214A402}"/>
    <dgm:cxn modelId="{DE1DC5FD-E9FE-4A00-B0E3-BA571F018721}" type="presOf" srcId="{3624AC63-A889-4CFD-AD7D-2DF35A0827EB}" destId="{61160D09-DAE7-4CDB-A02A-4862E4019922}" srcOrd="0" destOrd="0" presId="urn:microsoft.com/office/officeart/2018/2/layout/IconVerticalSolidList"/>
    <dgm:cxn modelId="{C2F0C56A-B6F8-495C-8C86-1F93B1485CED}" type="presParOf" srcId="{85E46D6E-6AFF-4436-8429-22E11890E887}" destId="{55375817-2D5B-490B-8D71-62692449D24F}" srcOrd="0" destOrd="0" presId="urn:microsoft.com/office/officeart/2018/2/layout/IconVerticalSolidList"/>
    <dgm:cxn modelId="{2AD95F82-0DAF-409B-A87E-6BEE76CED16B}" type="presParOf" srcId="{55375817-2D5B-490B-8D71-62692449D24F}" destId="{8291226F-5D8E-45A9-B88B-DBA9B244CE82}" srcOrd="0" destOrd="0" presId="urn:microsoft.com/office/officeart/2018/2/layout/IconVerticalSolidList"/>
    <dgm:cxn modelId="{A0AEA759-5E86-430E-B7E7-45D3079D83B8}" type="presParOf" srcId="{55375817-2D5B-490B-8D71-62692449D24F}" destId="{48004459-BB05-4B20-A904-1FBD187EAEDD}" srcOrd="1" destOrd="0" presId="urn:microsoft.com/office/officeart/2018/2/layout/IconVerticalSolidList"/>
    <dgm:cxn modelId="{1B325133-BEE6-49E4-BD5D-B4CA3E1E555B}" type="presParOf" srcId="{55375817-2D5B-490B-8D71-62692449D24F}" destId="{42A12C39-9BE7-4EE9-8D76-37DB0997EE62}" srcOrd="2" destOrd="0" presId="urn:microsoft.com/office/officeart/2018/2/layout/IconVerticalSolidList"/>
    <dgm:cxn modelId="{E0DFF727-4A6E-4E8C-BA10-A69239820ABC}" type="presParOf" srcId="{55375817-2D5B-490B-8D71-62692449D24F}" destId="{2C415FC2-BC58-4844-AC2B-3BAB411418EC}" srcOrd="3" destOrd="0" presId="urn:microsoft.com/office/officeart/2018/2/layout/IconVerticalSolidList"/>
    <dgm:cxn modelId="{E2C35EA1-D7EF-48C7-AFA7-0B6B480BFDB7}" type="presParOf" srcId="{55375817-2D5B-490B-8D71-62692449D24F}" destId="{61160D09-DAE7-4CDB-A02A-4862E4019922}" srcOrd="4" destOrd="0" presId="urn:microsoft.com/office/officeart/2018/2/layout/IconVerticalSolidList"/>
    <dgm:cxn modelId="{5BDE7738-8E16-40B9-A8E2-6FDB8BED1CDD}" type="presParOf" srcId="{85E46D6E-6AFF-4436-8429-22E11890E887}" destId="{71BBA37E-9477-4744-BBD7-95C54BF980AF}" srcOrd="1" destOrd="0" presId="urn:microsoft.com/office/officeart/2018/2/layout/IconVerticalSolidList"/>
    <dgm:cxn modelId="{F6D9EEB2-CF9C-4BAE-8B0F-3A6444870BC2}" type="presParOf" srcId="{85E46D6E-6AFF-4436-8429-22E11890E887}" destId="{535B6AE9-025B-4E69-95BE-064D9DEF31FD}" srcOrd="2" destOrd="0" presId="urn:microsoft.com/office/officeart/2018/2/layout/IconVerticalSolidList"/>
    <dgm:cxn modelId="{9499293F-7CAC-44FD-A215-941B840A5D96}" type="presParOf" srcId="{535B6AE9-025B-4E69-95BE-064D9DEF31FD}" destId="{336A56D0-586E-4554-A26C-4192EFC69540}" srcOrd="0" destOrd="0" presId="urn:microsoft.com/office/officeart/2018/2/layout/IconVerticalSolidList"/>
    <dgm:cxn modelId="{024A805C-F17E-4A70-9BE4-C4D891B80C11}" type="presParOf" srcId="{535B6AE9-025B-4E69-95BE-064D9DEF31FD}" destId="{E1E24EBD-E639-49F4-A8F3-302E1F44972E}" srcOrd="1" destOrd="0" presId="urn:microsoft.com/office/officeart/2018/2/layout/IconVerticalSolidList"/>
    <dgm:cxn modelId="{FB45BD71-63B4-4C46-9F76-0B9F174755E5}" type="presParOf" srcId="{535B6AE9-025B-4E69-95BE-064D9DEF31FD}" destId="{4709DC5B-DE16-4A65-BAB0-97B04AFCDC55}" srcOrd="2" destOrd="0" presId="urn:microsoft.com/office/officeart/2018/2/layout/IconVerticalSolidList"/>
    <dgm:cxn modelId="{E32043C9-FDF6-408E-9F91-6D71B3D0F3E9}" type="presParOf" srcId="{535B6AE9-025B-4E69-95BE-064D9DEF31FD}" destId="{D4E97200-5F5B-4B9B-83CD-1B814924FEF3}" srcOrd="3" destOrd="0" presId="urn:microsoft.com/office/officeart/2018/2/layout/IconVerticalSolidList"/>
    <dgm:cxn modelId="{B1848EE6-8222-4F9B-86C1-CD1757FF9619}" type="presParOf" srcId="{535B6AE9-025B-4E69-95BE-064D9DEF31FD}" destId="{F4AE31D2-5770-4993-ADAB-7325A235802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2FD62-30C8-4B7F-9F94-AD273B5B811A}">
      <dsp:nvSpPr>
        <dsp:cNvPr id="0" name=""/>
        <dsp:cNvSpPr/>
      </dsp:nvSpPr>
      <dsp:spPr>
        <a:xfrm>
          <a:off x="0" y="546829"/>
          <a:ext cx="10425114"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kern="1200" dirty="0">
              <a:latin typeface="Calibri"/>
            </a:rPr>
            <a:t>SEPs: </a:t>
          </a:r>
          <a:r>
            <a:rPr lang="en-US" sz="4200" kern="1200" dirty="0"/>
            <a:t>Definitions and </a:t>
          </a:r>
          <a:r>
            <a:rPr lang="en-US" sz="4200" kern="1200" dirty="0">
              <a:latin typeface="Calibri"/>
            </a:rPr>
            <a:t>Basic</a:t>
          </a:r>
          <a:r>
            <a:rPr lang="en-US" sz="4200" kern="1200" dirty="0"/>
            <a:t> </a:t>
          </a:r>
          <a:r>
            <a:rPr lang="en-US" sz="4200" kern="1200" dirty="0">
              <a:latin typeface="Calibri"/>
            </a:rPr>
            <a:t>Requirements</a:t>
          </a:r>
        </a:p>
      </dsp:txBody>
      <dsp:txXfrm>
        <a:off x="49176" y="596005"/>
        <a:ext cx="10326762" cy="909018"/>
      </dsp:txXfrm>
    </dsp:sp>
    <dsp:sp modelId="{209BDF42-5397-4513-99E1-88ED823BC24C}">
      <dsp:nvSpPr>
        <dsp:cNvPr id="0" name=""/>
        <dsp:cNvSpPr/>
      </dsp:nvSpPr>
      <dsp:spPr>
        <a:xfrm>
          <a:off x="0" y="1675159"/>
          <a:ext cx="10425114"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kern="1200" dirty="0">
              <a:latin typeface="Calibri"/>
            </a:rPr>
            <a:t>SEP Verification</a:t>
          </a:r>
          <a:r>
            <a:rPr lang="en-US" sz="4200" kern="1200" dirty="0"/>
            <a:t>: What </a:t>
          </a:r>
          <a:r>
            <a:rPr lang="en-US" sz="4200" kern="1200" dirty="0">
              <a:latin typeface="Calibri"/>
            </a:rPr>
            <a:t>Consumers</a:t>
          </a:r>
          <a:r>
            <a:rPr lang="en-US" sz="4200" kern="1200" dirty="0"/>
            <a:t> </a:t>
          </a:r>
          <a:r>
            <a:rPr lang="en-US" sz="4200" kern="1200" dirty="0">
              <a:latin typeface="Calibri"/>
            </a:rPr>
            <a:t>Need</a:t>
          </a:r>
          <a:r>
            <a:rPr lang="en-US" sz="4200" kern="1200" dirty="0"/>
            <a:t> </a:t>
          </a:r>
          <a:r>
            <a:rPr lang="en-US" sz="4200" kern="1200" dirty="0">
              <a:latin typeface="Calibri"/>
            </a:rPr>
            <a:t>To</a:t>
          </a:r>
          <a:r>
            <a:rPr lang="en-US" sz="4200" kern="1200" dirty="0"/>
            <a:t> </a:t>
          </a:r>
          <a:r>
            <a:rPr lang="en-US" sz="4200" kern="1200" dirty="0">
              <a:latin typeface="Calibri"/>
            </a:rPr>
            <a:t>Do</a:t>
          </a:r>
          <a:endParaRPr lang="en-US" sz="4200" kern="1200" dirty="0"/>
        </a:p>
      </dsp:txBody>
      <dsp:txXfrm>
        <a:off x="49176" y="1724335"/>
        <a:ext cx="10326762" cy="909018"/>
      </dsp:txXfrm>
    </dsp:sp>
    <dsp:sp modelId="{A51B5684-46D4-4B59-9FDC-2F38871AC899}">
      <dsp:nvSpPr>
        <dsp:cNvPr id="0" name=""/>
        <dsp:cNvSpPr/>
      </dsp:nvSpPr>
      <dsp:spPr>
        <a:xfrm>
          <a:off x="0" y="2803489"/>
          <a:ext cx="10425114" cy="1007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kern="1200" dirty="0"/>
            <a:t>Loss of MEC </a:t>
          </a:r>
          <a:r>
            <a:rPr lang="en-US" sz="4200" kern="1200" dirty="0">
              <a:latin typeface="Calibri"/>
            </a:rPr>
            <a:t>SVI</a:t>
          </a:r>
          <a:r>
            <a:rPr lang="en-US" sz="4200" kern="1200" dirty="0"/>
            <a:t>: Verification </a:t>
          </a:r>
          <a:r>
            <a:rPr lang="en-US" sz="4200" kern="1200" dirty="0">
              <a:latin typeface="Calibri"/>
            </a:rPr>
            <a:t>Requirement</a:t>
          </a:r>
          <a:endParaRPr lang="en-US" sz="4200" kern="1200" dirty="0"/>
        </a:p>
      </dsp:txBody>
      <dsp:txXfrm>
        <a:off x="49176" y="2852665"/>
        <a:ext cx="10326762" cy="909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1226F-5D8E-45A9-B88B-DBA9B244CE82}">
      <dsp:nvSpPr>
        <dsp:cNvPr id="0" name=""/>
        <dsp:cNvSpPr/>
      </dsp:nvSpPr>
      <dsp:spPr>
        <a:xfrm>
          <a:off x="0" y="966927"/>
          <a:ext cx="11802035" cy="17850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004459-BB05-4B20-A904-1FBD187EAEDD}">
      <dsp:nvSpPr>
        <dsp:cNvPr id="0" name=""/>
        <dsp:cNvSpPr/>
      </dsp:nvSpPr>
      <dsp:spPr>
        <a:xfrm>
          <a:off x="539991" y="1368574"/>
          <a:ext cx="981803" cy="9818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415FC2-BC58-4844-AC2B-3BAB411418EC}">
      <dsp:nvSpPr>
        <dsp:cNvPr id="0" name=""/>
        <dsp:cNvSpPr/>
      </dsp:nvSpPr>
      <dsp:spPr>
        <a:xfrm>
          <a:off x="2061786" y="966927"/>
          <a:ext cx="5310915" cy="178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23" tIns="188923" rIns="188923" bIns="188923" numCol="1" spcCol="1270" anchor="ctr" anchorCtr="0">
          <a:noAutofit/>
        </a:bodyPr>
        <a:lstStyle/>
        <a:p>
          <a:pPr marL="0" lvl="0" indent="0" algn="l" defTabSz="977900">
            <a:lnSpc>
              <a:spcPct val="100000"/>
            </a:lnSpc>
            <a:spcBef>
              <a:spcPct val="0"/>
            </a:spcBef>
            <a:spcAft>
              <a:spcPct val="35000"/>
            </a:spcAft>
            <a:buNone/>
          </a:pPr>
          <a:r>
            <a:rPr lang="en-US" sz="2200" kern="1200"/>
            <a:t>A consumer can receive up to </a:t>
          </a:r>
          <a:r>
            <a:rPr lang="en-US" sz="2200" u="sng" kern="1200"/>
            <a:t>two non-technical extensions</a:t>
          </a:r>
          <a:r>
            <a:rPr lang="en-US" sz="2200" kern="1200"/>
            <a:t> (30 additional days per extension) to their PPS SVI Clock End Date (CED). </a:t>
          </a:r>
        </a:p>
      </dsp:txBody>
      <dsp:txXfrm>
        <a:off x="2061786" y="966927"/>
        <a:ext cx="5310915" cy="1785096"/>
      </dsp:txXfrm>
    </dsp:sp>
    <dsp:sp modelId="{61160D09-DAE7-4CDB-A02A-4862E4019922}">
      <dsp:nvSpPr>
        <dsp:cNvPr id="0" name=""/>
        <dsp:cNvSpPr/>
      </dsp:nvSpPr>
      <dsp:spPr>
        <a:xfrm>
          <a:off x="7372702" y="966927"/>
          <a:ext cx="4429332" cy="178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23" tIns="188923" rIns="188923" bIns="188923" numCol="1" spcCol="1270" anchor="ctr" anchorCtr="0">
          <a:noAutofit/>
        </a:bodyPr>
        <a:lstStyle/>
        <a:p>
          <a:pPr marL="0" lvl="0" indent="0" algn="l" defTabSz="711200">
            <a:lnSpc>
              <a:spcPct val="100000"/>
            </a:lnSpc>
            <a:spcBef>
              <a:spcPct val="0"/>
            </a:spcBef>
            <a:spcAft>
              <a:spcPct val="35000"/>
            </a:spcAft>
            <a:buNone/>
          </a:pPr>
          <a:r>
            <a:rPr lang="en-US" sz="1600" kern="1200"/>
            <a:t>A </a:t>
          </a:r>
          <a:r>
            <a:rPr lang="en-US" sz="1600" u="sng" kern="1200"/>
            <a:t>technical issue extension</a:t>
          </a:r>
          <a:r>
            <a:rPr lang="en-US" sz="1600" kern="1200"/>
            <a:t> may be granted if they are affected by an FFM or Serco technical defect or a data issue</a:t>
          </a:r>
        </a:p>
      </dsp:txBody>
      <dsp:txXfrm>
        <a:off x="7372702" y="966927"/>
        <a:ext cx="4429332" cy="1785096"/>
      </dsp:txXfrm>
    </dsp:sp>
    <dsp:sp modelId="{336A56D0-586E-4554-A26C-4192EFC69540}">
      <dsp:nvSpPr>
        <dsp:cNvPr id="0" name=""/>
        <dsp:cNvSpPr/>
      </dsp:nvSpPr>
      <dsp:spPr>
        <a:xfrm>
          <a:off x="0" y="3198298"/>
          <a:ext cx="11802035" cy="17850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E24EBD-E639-49F4-A8F3-302E1F44972E}">
      <dsp:nvSpPr>
        <dsp:cNvPr id="0" name=""/>
        <dsp:cNvSpPr/>
      </dsp:nvSpPr>
      <dsp:spPr>
        <a:xfrm>
          <a:off x="539991" y="3599944"/>
          <a:ext cx="981803" cy="9818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E97200-5F5B-4B9B-83CD-1B814924FEF3}">
      <dsp:nvSpPr>
        <dsp:cNvPr id="0" name=""/>
        <dsp:cNvSpPr/>
      </dsp:nvSpPr>
      <dsp:spPr>
        <a:xfrm>
          <a:off x="2061786" y="3198298"/>
          <a:ext cx="5310915" cy="178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23" tIns="188923" rIns="188923" bIns="188923" numCol="1" spcCol="1270" anchor="ctr" anchorCtr="0">
          <a:noAutofit/>
        </a:bodyPr>
        <a:lstStyle/>
        <a:p>
          <a:pPr marL="0" lvl="0" indent="0" algn="l" defTabSz="977900">
            <a:lnSpc>
              <a:spcPct val="100000"/>
            </a:lnSpc>
            <a:spcBef>
              <a:spcPct val="0"/>
            </a:spcBef>
            <a:spcAft>
              <a:spcPct val="35000"/>
            </a:spcAft>
            <a:buNone/>
          </a:pPr>
          <a:r>
            <a:rPr lang="en-US" sz="2200" kern="1200"/>
            <a:t>Most common extension type/scenario – Insufficient Documents extension</a:t>
          </a:r>
          <a:r>
            <a:rPr lang="en-US" sz="2200" kern="1200">
              <a:latin typeface="Calibri"/>
            </a:rPr>
            <a:t>.</a:t>
          </a:r>
          <a:endParaRPr lang="en-US" sz="2200" kern="1200"/>
        </a:p>
      </dsp:txBody>
      <dsp:txXfrm>
        <a:off x="2061786" y="3198298"/>
        <a:ext cx="5310915" cy="1785096"/>
      </dsp:txXfrm>
    </dsp:sp>
    <dsp:sp modelId="{F4AE31D2-5770-4993-ADAB-7325A2358026}">
      <dsp:nvSpPr>
        <dsp:cNvPr id="0" name=""/>
        <dsp:cNvSpPr/>
      </dsp:nvSpPr>
      <dsp:spPr>
        <a:xfrm>
          <a:off x="7372702" y="3198298"/>
          <a:ext cx="4429332" cy="1785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923" tIns="188923" rIns="188923" bIns="188923" numCol="1" spcCol="1270" anchor="ctr" anchorCtr="0">
          <a:noAutofit/>
        </a:bodyPr>
        <a:lstStyle/>
        <a:p>
          <a:pPr marL="0" lvl="0" indent="0" algn="l" defTabSz="711200">
            <a:lnSpc>
              <a:spcPct val="100000"/>
            </a:lnSpc>
            <a:spcBef>
              <a:spcPct val="0"/>
            </a:spcBef>
            <a:spcAft>
              <a:spcPct val="35000"/>
            </a:spcAft>
            <a:buNone/>
          </a:pPr>
          <a:r>
            <a:rPr lang="en-US" sz="1600" kern="1200"/>
            <a:t>Scenario: If the consumer submits insufficient documents within their original 30-day clock window, they will receive a 30 day extension. They can receive up to two insufficient document extensions, for a total of 90 days max.</a:t>
          </a:r>
        </a:p>
      </dsp:txBody>
      <dsp:txXfrm>
        <a:off x="7372702" y="3198298"/>
        <a:ext cx="4429332" cy="17850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A39D3-A71E-4654-B070-1A8A71A0CAE8}"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2B4C4-6194-43F0-B756-95502F09C841}" type="slidenum">
              <a:rPr lang="en-US" smtClean="0"/>
              <a:t>‹#›</a:t>
            </a:fld>
            <a:endParaRPr lang="en-US"/>
          </a:p>
        </p:txBody>
      </p:sp>
    </p:spTree>
    <p:extLst>
      <p:ext uri="{BB962C8B-B14F-4D97-AF65-F5344CB8AC3E}">
        <p14:creationId xmlns:p14="http://schemas.microsoft.com/office/powerpoint/2010/main" val="172977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a:t>
            </a:r>
            <a:r>
              <a:rPr lang="en-US" baseline="0"/>
              <a:t> guests. Introductions.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428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FB27C-94DB-CA26-1BA1-BB5C70F8E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8B607F-6537-6D42-E9B1-8ED8B77DC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46ED9-34CF-4AD8-B79C-5AA2AD31867F}"/>
              </a:ext>
            </a:extLst>
          </p:cNvPr>
          <p:cNvSpPr>
            <a:spLocks noGrp="1"/>
          </p:cNvSpPr>
          <p:nvPr>
            <p:ph type="body" idx="1"/>
          </p:nvPr>
        </p:nvSpPr>
        <p:spPr/>
        <p:txBody>
          <a:bodyPr/>
          <a:lstStyle/>
          <a:p>
            <a:r>
              <a:rPr lang="en-US" sz="1800" b="1" i="0" u="none" strike="noStrike">
                <a:solidFill>
                  <a:srgbClr val="000000"/>
                </a:solidFill>
                <a:effectLst/>
                <a:latin typeface="Calibri" panose="020F0502020204030204" pitchFamily="34" charset="0"/>
              </a:rPr>
              <a:t>Note: </a:t>
            </a:r>
            <a:r>
              <a:rPr lang="en-US" sz="1800" b="0" i="0" u="none" strike="noStrike">
                <a:solidFill>
                  <a:srgbClr val="000000"/>
                </a:solidFill>
                <a:effectLst/>
                <a:latin typeface="Calibri" panose="020F0502020204030204" pitchFamily="34" charset="0"/>
              </a:rPr>
              <a:t>If the consumer does not select a plan and does not provide documents, no outreach call is made to the consumer in this scenario.</a:t>
            </a:r>
            <a:r>
              <a:rPr lang="en-US" sz="1800" b="0" i="0">
                <a:solidFill>
                  <a:srgbClr val="000000"/>
                </a:solidFill>
                <a:effectLst/>
                <a:latin typeface="Calibri" panose="020F0502020204030204" pitchFamily="34" charset="0"/>
              </a:rPr>
              <a:t>​</a:t>
            </a:r>
            <a:endParaRPr lang="en-US"/>
          </a:p>
        </p:txBody>
      </p:sp>
      <p:sp>
        <p:nvSpPr>
          <p:cNvPr id="4" name="Slide Number Placeholder 3">
            <a:extLst>
              <a:ext uri="{FF2B5EF4-FFF2-40B4-BE49-F238E27FC236}">
                <a16:creationId xmlns:a16="http://schemas.microsoft.com/office/drawing/2014/main" id="{3333CF67-F86F-EE1E-4605-8A3E7EC0C9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92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E0676-D216-9D0A-B44D-3B21307CB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B419A-2165-FC05-0928-D9E1D6BC4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40B5D-79A7-8CA3-FF36-A84AD0DD7B55}"/>
              </a:ext>
            </a:extLst>
          </p:cNvPr>
          <p:cNvSpPr>
            <a:spLocks noGrp="1"/>
          </p:cNvSpPr>
          <p:nvPr>
            <p:ph type="body" idx="1"/>
          </p:nvPr>
        </p:nvSpPr>
        <p:spPr/>
        <p:txBody>
          <a:bodyPr/>
          <a:lstStyle/>
          <a:p>
            <a:r>
              <a:rPr lang="en-US" sz="1800" b="1" i="0" u="none" strike="noStrike">
                <a:solidFill>
                  <a:srgbClr val="000000"/>
                </a:solidFill>
                <a:effectLst/>
                <a:latin typeface="Calibri" panose="020F0502020204030204" pitchFamily="34" charset="0"/>
              </a:rPr>
              <a:t>Note:</a:t>
            </a:r>
            <a:r>
              <a:rPr lang="en-US" sz="1800" b="0" i="0" u="none" strike="noStrike">
                <a:solidFill>
                  <a:srgbClr val="000000"/>
                </a:solidFill>
                <a:effectLst/>
                <a:latin typeface="Calibri" panose="020F0502020204030204" pitchFamily="34" charset="0"/>
              </a:rPr>
              <a:t> The </a:t>
            </a:r>
            <a:r>
              <a:rPr lang="en-US" sz="1800" b="0" i="1" u="none" strike="noStrike">
                <a:solidFill>
                  <a:srgbClr val="000000"/>
                </a:solidFill>
                <a:effectLst/>
                <a:latin typeface="Calibri" panose="020F0502020204030204" pitchFamily="34" charset="0"/>
              </a:rPr>
              <a:t>SVI Reminder Notice</a:t>
            </a:r>
            <a:r>
              <a:rPr lang="en-US" sz="1800" b="0" i="0" u="none" strike="noStrike">
                <a:solidFill>
                  <a:srgbClr val="000000"/>
                </a:solidFill>
                <a:effectLst/>
                <a:latin typeface="Calibri" panose="020F0502020204030204" pitchFamily="34" charset="0"/>
              </a:rPr>
              <a:t> is sent to the consumer when a plan has not been selected (no PPS SVI).</a:t>
            </a:r>
            <a:r>
              <a:rPr lang="en-US" sz="1800" b="0" i="0">
                <a:solidFill>
                  <a:srgbClr val="000000"/>
                </a:solidFill>
                <a:effectLst/>
                <a:latin typeface="Calibri" panose="020F0502020204030204" pitchFamily="34" charset="0"/>
              </a:rPr>
              <a:t>​</a:t>
            </a:r>
            <a:endParaRPr lang="en-US"/>
          </a:p>
        </p:txBody>
      </p:sp>
      <p:sp>
        <p:nvSpPr>
          <p:cNvPr id="4" name="Slide Number Placeholder 3">
            <a:extLst>
              <a:ext uri="{FF2B5EF4-FFF2-40B4-BE49-F238E27FC236}">
                <a16:creationId xmlns:a16="http://schemas.microsoft.com/office/drawing/2014/main" id="{F6838604-7A02-41AF-344A-AA24DCFC2C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32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171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54D22-A8E0-7067-DCF9-1E82A49B7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563727-1B4A-3357-2D76-6761384A3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4BBF7-C84F-3ED2-BBF0-F272DEB5F7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A99A2C-D279-C420-FCDF-99373A49CD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987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36204-809D-479B-5BBA-D80A66D17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EB3DE-CC9E-9335-76C9-3A5BCB1475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FA640-219B-38ED-BEAD-74180D6166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0F2F9D0-D6DB-F931-57E5-B77A2479D2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706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098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121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99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B5FCC-AE7A-92C0-646A-BB8E22AADB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A31DE-B033-F6C1-597E-C8D166F368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C44715-E3E6-1F55-A74C-55EADEE0DB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FD1E10-4EAF-3D3E-298F-AF54A2EED6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425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DA5BA-D686-C677-89B9-4124DE752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2BF5C-C204-4FA0-3148-E7638BBCDC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25F41-7081-614D-C3F3-64A63227BA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C8BAA4-79E0-5D45-2CB7-88F7294723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65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0D5B8-1F5C-7AF0-7D3D-FED5F80636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EA5EA-83F7-3B5C-076C-7413B71EF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00531-01A0-9654-A515-779E9E90782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CBCF82-6D12-D954-52FD-DBB5572D0D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229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FC7C-42E6-6384-DBB4-0FD3DC3B8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5578F-CB1B-149B-6E8F-6C1591B67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9D3638-3F75-C57F-A959-C799AC87562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panose="020F0502020204030204" pitchFamily="34" charset="0"/>
              </a:rPr>
              <a:t>Note: </a:t>
            </a:r>
            <a:r>
              <a:rPr lang="en-US" sz="1200" b="0" i="0" u="none" strike="noStrike">
                <a:solidFill>
                  <a:srgbClr val="000000"/>
                </a:solidFill>
                <a:effectLst/>
                <a:latin typeface="Calibri" panose="020F0502020204030204" pitchFamily="34" charset="0"/>
              </a:rPr>
              <a:t>If the consumer has lost Medicaid/CHIP coverage in the past, the window to select a plan is extended to 90 days.</a:t>
            </a:r>
            <a:endParaRPr lang="en-US"/>
          </a:p>
          <a:p>
            <a:endParaRPr lang="en-US"/>
          </a:p>
        </p:txBody>
      </p:sp>
      <p:sp>
        <p:nvSpPr>
          <p:cNvPr id="4" name="Slide Number Placeholder 3">
            <a:extLst>
              <a:ext uri="{FF2B5EF4-FFF2-40B4-BE49-F238E27FC236}">
                <a16:creationId xmlns:a16="http://schemas.microsoft.com/office/drawing/2014/main" id="{317FA558-884D-911B-E879-0D9E93DEBA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474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182C-03B1-CD20-B9CB-8FCF0A79AE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B6B93-18F5-6362-3633-10E2B89870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E2E06D-3907-4AC6-C34C-435EE43922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EB3DAB-1027-8751-F95B-2C8D9241E3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4556F-33AB-4263-9586-710E7B579F0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600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jpg"/>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2133600" y="2380066"/>
            <a:ext cx="9076143" cy="4477935"/>
          </a:xfrm>
          <a:prstGeom prst="rect">
            <a:avLst/>
          </a:prstGeom>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a:solidFill>
                  <a:srgbClr val="084A9C"/>
                </a:solidFill>
              </a:rPr>
              <a:t>Subtitle</a:t>
            </a:r>
          </a:p>
          <a:p>
            <a:pPr algn="l"/>
            <a:endParaRPr lang="en-US" sz="2800" b="0" i="1">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a:solidFill>
                  <a:srgbClr val="084A9C"/>
                </a:solidFill>
              </a:rPr>
              <a:t>Presenter/Date</a:t>
            </a:r>
            <a:endParaRPr lang="en-US" sz="2800" b="0" i="1">
              <a:solidFill>
                <a:srgbClr val="084A9C"/>
              </a:solidFill>
            </a:endParaRPr>
          </a:p>
        </p:txBody>
      </p:sp>
      <p:sp>
        <p:nvSpPr>
          <p:cNvPr id="14" name="TextBox 13"/>
          <p:cNvSpPr txBox="1"/>
          <p:nvPr/>
        </p:nvSpPr>
        <p:spPr>
          <a:xfrm>
            <a:off x="-2224195" y="4928188"/>
            <a:ext cx="184731" cy="369332"/>
          </a:xfrm>
          <a:prstGeom prst="rect">
            <a:avLst/>
          </a:prstGeom>
          <a:noFill/>
        </p:spPr>
        <p:txBody>
          <a:bodyPr wrap="none" rtlCol="0">
            <a:spAutoFit/>
          </a:bodyPr>
          <a:lstStyle/>
          <a:p>
            <a:endParaRPr lang="en-US" sz="1800"/>
          </a:p>
        </p:txBody>
      </p:sp>
      <p:pic>
        <p:nvPicPr>
          <p:cNvPr id="10" name="Picture 9" descr="CMSlogoOIS.jp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304800" y="228600"/>
            <a:ext cx="2581657" cy="838200"/>
          </a:xfrm>
          <a:prstGeom prst="rect">
            <a:avLst/>
          </a:prstGeom>
        </p:spPr>
      </p:pic>
    </p:spTree>
    <p:extLst>
      <p:ext uri="{BB962C8B-B14F-4D97-AF65-F5344CB8AC3E}">
        <p14:creationId xmlns:p14="http://schemas.microsoft.com/office/powerpoint/2010/main" val="204965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2073631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4206917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234167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2028867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259931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478831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223328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3534559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3461534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275779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a:solidFill>
                  <a:srgbClr val="084A9C"/>
                </a:solidFill>
              </a:rPr>
              <a:t>Subtitle</a:t>
            </a:r>
          </a:p>
          <a:p>
            <a:pPr algn="l"/>
            <a:endParaRPr lang="en-US" sz="2800" b="0" i="1">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a:solidFill>
                  <a:srgbClr val="084A9C"/>
                </a:solidFill>
              </a:rPr>
              <a:t>Presenter/Date</a:t>
            </a:r>
            <a:endParaRPr lang="en-US" sz="2800" b="0" i="1">
              <a:solidFill>
                <a:srgbClr val="084A9C"/>
              </a:solidFill>
            </a:endParaRPr>
          </a:p>
        </p:txBody>
      </p:sp>
      <p:sp>
        <p:nvSpPr>
          <p:cNvPr id="8" name="TextBox 7"/>
          <p:cNvSpPr txBox="1"/>
          <p:nvPr/>
        </p:nvSpPr>
        <p:spPr>
          <a:xfrm>
            <a:off x="-2224195" y="4928188"/>
            <a:ext cx="184731" cy="369332"/>
          </a:xfrm>
          <a:prstGeom prst="rect">
            <a:avLst/>
          </a:prstGeom>
          <a:noFill/>
        </p:spPr>
        <p:txBody>
          <a:bodyPr wrap="none" rtlCol="0">
            <a:spAutoFit/>
          </a:bodyPr>
          <a:lstStyle/>
          <a:p>
            <a:endParaRPr lang="en-US" sz="1800"/>
          </a:p>
        </p:txBody>
      </p:sp>
      <p:pic>
        <p:nvPicPr>
          <p:cNvPr id="14" name="Picture 13" descr="CMSlogoOIS.jp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406400" y="381000"/>
            <a:ext cx="2235200" cy="725714"/>
          </a:xfrm>
          <a:prstGeom prst="rect">
            <a:avLst/>
          </a:prstGeom>
        </p:spPr>
      </p:pic>
    </p:spTree>
    <p:extLst>
      <p:ext uri="{BB962C8B-B14F-4D97-AF65-F5344CB8AC3E}">
        <p14:creationId xmlns:p14="http://schemas.microsoft.com/office/powerpoint/2010/main" val="24265138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33792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p>
        </p:txBody>
      </p:sp>
      <p:sp>
        <p:nvSpPr>
          <p:cNvPr id="6"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9023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p:txBody>
          <a:bodyPr/>
          <a:lstStyle>
            <a:lvl1pPr>
              <a:defRPr/>
            </a:lvl1pPr>
          </a:lstStyle>
          <a:p>
            <a:fld id="{0DD761A7-A342-46B8-9CC0-90AB2618B44E}" type="slidenum">
              <a:rPr lang="en-US" smtClean="0"/>
              <a:t>‹#›</a:t>
            </a:fld>
            <a:endParaRPr lang="en-US"/>
          </a:p>
        </p:txBody>
      </p:sp>
      <p:sp>
        <p:nvSpPr>
          <p:cNvPr id="5" name="Rectangle 9"/>
          <p:cNvSpPr>
            <a:spLocks noGrp="1" noChangeArrowheads="1"/>
          </p:cNvSpPr>
          <p:nvPr>
            <p:ph type="ftr" sz="quarter" idx="11"/>
          </p:nvPr>
        </p:nvSpPr>
        <p:spPr>
          <a:xfrm>
            <a:off x="5041900" y="6315075"/>
            <a:ext cx="3860800" cy="114300"/>
          </a:xfrm>
          <a:prstGeom prst="rect">
            <a:avLst/>
          </a:prstGeom>
        </p:spPr>
        <p:txBody>
          <a:bodyPr/>
          <a:lstStyle>
            <a:lvl1pPr>
              <a:defRPr sz="1600"/>
            </a:lvl1pPr>
          </a:lstStyle>
          <a:p>
            <a:endParaRPr lang="en-US"/>
          </a:p>
        </p:txBody>
      </p:sp>
    </p:spTree>
    <p:extLst>
      <p:ext uri="{BB962C8B-B14F-4D97-AF65-F5344CB8AC3E}">
        <p14:creationId xmlns:p14="http://schemas.microsoft.com/office/powerpoint/2010/main" val="110635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277512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Presentation 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 y="1905001"/>
            <a:ext cx="11399520" cy="1470025"/>
          </a:xfrm>
          <a:prstGeom prst="rect">
            <a:avLst/>
          </a:prstGeom>
        </p:spPr>
        <p:txBody>
          <a:bodyPr anchor="ctr">
            <a:normAutofit/>
          </a:bodyPr>
          <a:lstStyle>
            <a:lvl1pPr algn="r">
              <a:defRPr sz="4400" b="1" i="0">
                <a:solidFill>
                  <a:schemeClr val="accent1"/>
                </a:solidFill>
                <a:effectLst/>
                <a:latin typeface="Calibri"/>
                <a:cs typeface="Calibri"/>
              </a:defRPr>
            </a:lvl1pPr>
          </a:lstStyle>
          <a:p>
            <a:r>
              <a:rPr lang="en-US"/>
              <a:t>Click to edit Master title style</a:t>
            </a:r>
          </a:p>
        </p:txBody>
      </p:sp>
      <p:sp>
        <p:nvSpPr>
          <p:cNvPr id="3" name="Subtitle 2"/>
          <p:cNvSpPr>
            <a:spLocks noGrp="1"/>
          </p:cNvSpPr>
          <p:nvPr>
            <p:ph type="subTitle" idx="1"/>
          </p:nvPr>
        </p:nvSpPr>
        <p:spPr>
          <a:xfrm>
            <a:off x="2113280" y="3429000"/>
            <a:ext cx="9387840" cy="990600"/>
          </a:xfrm>
        </p:spPr>
        <p:txBody>
          <a:bodyPr>
            <a:normAutofit/>
          </a:bodyPr>
          <a:lstStyle>
            <a:lvl1pPr marL="0" indent="0" algn="r">
              <a:buNone/>
              <a:defRPr sz="2800" b="0">
                <a:solidFill>
                  <a:srgbClr val="0E0E0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Slide Number Placeholder 4"/>
          <p:cNvSpPr txBox="1">
            <a:spLocks/>
          </p:cNvSpPr>
          <p:nvPr userDrawn="1"/>
        </p:nvSpPr>
        <p:spPr>
          <a:xfrm>
            <a:off x="9753600" y="6553201"/>
            <a:ext cx="1828800" cy="1524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p>
        </p:txBody>
      </p:sp>
      <p:sp>
        <p:nvSpPr>
          <p:cNvPr id="5" name="Slide Number Placeholder 5"/>
          <p:cNvSpPr>
            <a:spLocks noGrp="1"/>
          </p:cNvSpPr>
          <p:nvPr>
            <p:ph type="sldNum" sz="quarter" idx="4"/>
          </p:nvPr>
        </p:nvSpPr>
        <p:spPr>
          <a:xfrm>
            <a:off x="11379200" y="6209803"/>
            <a:ext cx="5080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BDD63B33-3799-4944-86CE-BD9C84EA792F}" type="slidenum">
              <a:rPr lang="en-US" smtClean="0"/>
              <a:pPr/>
              <a:t>‹#›</a:t>
            </a:fld>
            <a:endParaRPr lang="en-US"/>
          </a:p>
        </p:txBody>
      </p:sp>
      <p:sp>
        <p:nvSpPr>
          <p:cNvPr id="6" name="Slide Number Placeholder 4"/>
          <p:cNvSpPr txBox="1">
            <a:spLocks/>
          </p:cNvSpPr>
          <p:nvPr userDrawn="1"/>
        </p:nvSpPr>
        <p:spPr>
          <a:xfrm>
            <a:off x="9753600" y="6553201"/>
            <a:ext cx="1828800" cy="152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a:p>
        </p:txBody>
      </p:sp>
      <p:sp>
        <p:nvSpPr>
          <p:cNvPr id="7" name="Footer Placeholder 5"/>
          <p:cNvSpPr txBox="1">
            <a:spLocks/>
          </p:cNvSpPr>
          <p:nvPr userDrawn="1"/>
        </p:nvSpPr>
        <p:spPr>
          <a:xfrm>
            <a:off x="4064000" y="5954271"/>
            <a:ext cx="2438400" cy="609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50" b="1">
                <a:solidFill>
                  <a:schemeClr val="bg1">
                    <a:lumMod val="50000"/>
                  </a:schemeClr>
                </a:solidFill>
                <a:latin typeface="Calibri" panose="020F0502020204030204" pitchFamily="34" charset="0"/>
              </a:rPr>
              <a:t>CMS Eligibility Support</a:t>
            </a:r>
            <a:r>
              <a:rPr lang="en-US" sz="850" b="1" baseline="0">
                <a:solidFill>
                  <a:schemeClr val="bg1">
                    <a:lumMod val="50000"/>
                  </a:schemeClr>
                </a:solidFill>
                <a:latin typeface="Calibri" panose="020F0502020204030204" pitchFamily="34" charset="0"/>
              </a:rPr>
              <a:t> </a:t>
            </a:r>
            <a:br>
              <a:rPr lang="en-US" sz="850" b="1">
                <a:solidFill>
                  <a:schemeClr val="bg1">
                    <a:lumMod val="50000"/>
                  </a:schemeClr>
                </a:solidFill>
                <a:latin typeface="Calibri" panose="020F0502020204030204" pitchFamily="34" charset="0"/>
              </a:rPr>
            </a:br>
            <a:r>
              <a:rPr lang="en-US" sz="850" b="1">
                <a:solidFill>
                  <a:schemeClr val="bg1">
                    <a:lumMod val="50000"/>
                  </a:schemeClr>
                </a:solidFill>
                <a:latin typeface="Calibri" panose="020F0502020204030204" pitchFamily="34" charset="0"/>
              </a:rPr>
              <a:t>Project Management Office</a:t>
            </a:r>
          </a:p>
          <a:p>
            <a:pPr algn="l"/>
            <a:r>
              <a:rPr lang="en-US" sz="850" b="0" i="1">
                <a:solidFill>
                  <a:schemeClr val="bg1">
                    <a:lumMod val="50000"/>
                  </a:schemeClr>
                </a:solidFill>
                <a:latin typeface="Calibri" panose="020F0502020204030204" pitchFamily="34" charset="0"/>
              </a:rPr>
              <a:t>For Internal Government Use</a:t>
            </a:r>
            <a:r>
              <a:rPr lang="en-US" sz="850" b="0" i="1" baseline="0">
                <a:solidFill>
                  <a:schemeClr val="bg1">
                    <a:lumMod val="50000"/>
                  </a:schemeClr>
                </a:solidFill>
                <a:latin typeface="Calibri" panose="020F0502020204030204" pitchFamily="34" charset="0"/>
              </a:rPr>
              <a:t> </a:t>
            </a:r>
            <a:r>
              <a:rPr lang="en-US" sz="850" b="0" i="1">
                <a:solidFill>
                  <a:schemeClr val="bg1">
                    <a:lumMod val="50000"/>
                  </a:schemeClr>
                </a:solidFill>
                <a:latin typeface="Calibri" panose="020F0502020204030204" pitchFamily="34" charset="0"/>
              </a:rPr>
              <a:t>Only.</a:t>
            </a:r>
          </a:p>
        </p:txBody>
      </p:sp>
      <p:sp>
        <p:nvSpPr>
          <p:cNvPr id="8" name="Rectangle 7"/>
          <p:cNvSpPr/>
          <p:nvPr userDrawn="1"/>
        </p:nvSpPr>
        <p:spPr>
          <a:xfrm>
            <a:off x="6705600" y="5997461"/>
            <a:ext cx="4876800" cy="523220"/>
          </a:xfrm>
          <a:prstGeom prst="rect">
            <a:avLst/>
          </a:prstGeom>
        </p:spPr>
        <p:txBody>
          <a:bodyPr wrap="square" anchor="ctr">
            <a:spAutoFit/>
          </a:bodyPr>
          <a:lstStyle/>
          <a:p>
            <a:r>
              <a:rPr lang="en-US" sz="700" kern="1200">
                <a:solidFill>
                  <a:schemeClr val="bg1">
                    <a:lumMod val="50000"/>
                  </a:schemeClr>
                </a:solidFill>
                <a:latin typeface="+mn-lt"/>
                <a:ea typeface="+mn-ea"/>
                <a:cs typeface="+mn-cs"/>
              </a:rPr>
              <a:t>INFORMATION NOT RELEASABLE TO THE PUBLIC UNLESS AUTHORIZED BY LAW:  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 </a:t>
            </a:r>
            <a:endParaRPr lang="en-US" sz="700">
              <a:solidFill>
                <a:schemeClr val="bg1">
                  <a:lumMod val="50000"/>
                </a:schemeClr>
              </a:solidFill>
            </a:endParaRPr>
          </a:p>
        </p:txBody>
      </p:sp>
      <p:pic>
        <p:nvPicPr>
          <p:cNvPr id="9" name="Picture 8" descr="Health Insurance Marketplace stacked logo.jpg"/>
          <p:cNvPicPr>
            <a:picLocks noChangeAspect="1"/>
          </p:cNvPicPr>
          <p:nvPr userDrawn="1"/>
        </p:nvPicPr>
        <p:blipFill>
          <a:blip r:embed="rId3"/>
          <a:stretch>
            <a:fillRect/>
          </a:stretch>
        </p:blipFill>
        <p:spPr>
          <a:xfrm>
            <a:off x="1984189" y="6033792"/>
            <a:ext cx="1775012" cy="382965"/>
          </a:xfrm>
          <a:prstGeom prst="rect">
            <a:avLst/>
          </a:prstGeom>
        </p:spPr>
      </p:pic>
      <p:pic>
        <p:nvPicPr>
          <p:cNvPr id="11" name="Picture 10" descr="CMS-logo.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6988" y="5974046"/>
            <a:ext cx="1524000" cy="442711"/>
          </a:xfrm>
          <a:prstGeom prst="rect">
            <a:avLst/>
          </a:prstGeom>
        </p:spPr>
      </p:pic>
    </p:spTree>
    <p:extLst>
      <p:ext uri="{BB962C8B-B14F-4D97-AF65-F5344CB8AC3E}">
        <p14:creationId xmlns:p14="http://schemas.microsoft.com/office/powerpoint/2010/main" val="12828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143312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100048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4F81BD"/>
                </a:solidFill>
              </a:defRPr>
            </a:lvl1pPr>
          </a:lstStyle>
          <a:p>
            <a:r>
              <a:rPr lang="en-US"/>
              <a:t>Click to edit Master title style</a:t>
            </a:r>
          </a:p>
        </p:txBody>
      </p:sp>
      <p:sp>
        <p:nvSpPr>
          <p:cNvPr id="8" name="Content Placeholder 7"/>
          <p:cNvSpPr>
            <a:spLocks noGrp="1"/>
          </p:cNvSpPr>
          <p:nvPr>
            <p:ph sz="quarter" idx="13"/>
          </p:nvPr>
        </p:nvSpPr>
        <p:spPr>
          <a:xfrm>
            <a:off x="304800" y="1143000"/>
            <a:ext cx="11582400" cy="5184648"/>
          </a:xfrm>
        </p:spPr>
        <p:txBody>
          <a:bodyPr/>
          <a:lstStyle>
            <a:lvl1pPr>
              <a:defRPr>
                <a:solidFill>
                  <a:srgbClr val="0E0E0E"/>
                </a:solidFill>
              </a:defRPr>
            </a:lvl1pPr>
            <a:lvl2pPr>
              <a:defRPr>
                <a:solidFill>
                  <a:srgbClr val="0E0E0E"/>
                </a:solidFill>
              </a:defRPr>
            </a:lvl2pPr>
            <a:lvl3pPr>
              <a:defRPr>
                <a:solidFill>
                  <a:srgbClr val="0E0E0E"/>
                </a:solidFill>
              </a:defRPr>
            </a:lvl3pPr>
            <a:lvl4pPr>
              <a:defRPr>
                <a:solidFill>
                  <a:srgbClr val="0E0E0E"/>
                </a:solidFill>
              </a:defRPr>
            </a:lvl4pPr>
            <a:lvl5pPr>
              <a:defRPr>
                <a:solidFill>
                  <a:srgbClr val="0E0E0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4"/>
          </p:nvPr>
        </p:nvSpPr>
        <p:spPr/>
        <p:txBody>
          <a:bodyPr/>
          <a:lstStyle/>
          <a:p>
            <a:endParaRPr lang="en-US"/>
          </a:p>
        </p:txBody>
      </p:sp>
      <p:sp>
        <p:nvSpPr>
          <p:cNvPr id="3" name="Slide Number Placeholder 2"/>
          <p:cNvSpPr>
            <a:spLocks noGrp="1"/>
          </p:cNvSpPr>
          <p:nvPr>
            <p:ph type="sldNum" sz="quarter" idx="15"/>
          </p:nvPr>
        </p:nvSpPr>
        <p:spPr/>
        <p:txBody>
          <a:bodyPr/>
          <a:lstStyle/>
          <a:p>
            <a:fld id="{BDD63B33-3799-4944-86CE-BD9C84EA792F}" type="slidenum">
              <a:rPr lang="en-US" smtClean="0"/>
              <a:pPr/>
              <a:t>‹#›</a:t>
            </a:fld>
            <a:endParaRPr lang="en-US"/>
          </a:p>
        </p:txBody>
      </p:sp>
    </p:spTree>
    <p:extLst>
      <p:ext uri="{BB962C8B-B14F-4D97-AF65-F5344CB8AC3E}">
        <p14:creationId xmlns:p14="http://schemas.microsoft.com/office/powerpoint/2010/main" val="374259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95400"/>
            <a:ext cx="10972800" cy="4953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p:cNvSpPr>
            <a:spLocks noGrp="1"/>
          </p:cNvSpPr>
          <p:nvPr>
            <p:ph type="title"/>
          </p:nvPr>
        </p:nvSpPr>
        <p:spPr>
          <a:xfrm>
            <a:off x="0" y="0"/>
            <a:ext cx="12192000" cy="1066800"/>
          </a:xfrm>
          <a:prstGeom prst="rect">
            <a:avLst/>
          </a:prstGeom>
          <a:solidFill>
            <a:srgbClr val="FFD004"/>
          </a:solidFill>
          <a:effectLst>
            <a:outerShdw dist="76200" dir="5640000" algn="tl" rotWithShape="0">
              <a:srgbClr val="084A9C"/>
            </a:outerShdw>
          </a:effectLst>
        </p:spPr>
        <p:txBody>
          <a:bodyPr vert="horz" lIns="274320" tIns="45720" rIns="91440" bIns="45720" rtlCol="0" anchor="ctr">
            <a:noAutofit/>
          </a:bodyPr>
          <a:lstStyle/>
          <a:p>
            <a:r>
              <a:rPr lang="en-US"/>
              <a:t>Click to edit Master title style</a:t>
            </a:r>
          </a:p>
        </p:txBody>
      </p:sp>
      <p:sp>
        <p:nvSpPr>
          <p:cNvPr id="8" name="Date Placeholder 7"/>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5B37C-A648-44E9-BD46-0ECFC6E26029}" type="datetimeFigureOut">
              <a:rPr lang="en-US" smtClean="0"/>
              <a:t>6/10/2025</a:t>
            </a:fld>
            <a:endParaRPr lang="en-US"/>
          </a:p>
        </p:txBody>
      </p:sp>
      <p:sp>
        <p:nvSpPr>
          <p:cNvPr id="10" name="Slide Number Placeholder 9"/>
          <p:cNvSpPr>
            <a:spLocks noGrp="1"/>
          </p:cNvSpPr>
          <p:nvPr>
            <p:ph type="sldNum" sz="quarter" idx="4"/>
          </p:nvPr>
        </p:nvSpPr>
        <p:spPr>
          <a:xfrm>
            <a:off x="10363200" y="6324601"/>
            <a:ext cx="132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0DD761A7-A342-46B8-9CC0-90AB2618B44E}" type="slidenum">
              <a:rPr lang="en-US" smtClean="0"/>
              <a:t>‹#›</a:t>
            </a:fld>
            <a:endParaRPr lang="en-US"/>
          </a:p>
        </p:txBody>
      </p:sp>
      <p:pic>
        <p:nvPicPr>
          <p:cNvPr id="2" name="Picture 1" descr="CMSlogoOIS.jpg"/>
          <p:cNvPicPr>
            <a:picLocks noChangeAspect="1"/>
          </p:cNvPicPr>
          <p:nvPr/>
        </p:nvPicPr>
        <p:blipFill>
          <a:blip r:embed="rId22" cstate="print">
            <a:alphaModFix/>
            <a:extLst>
              <a:ext uri="{28A0092B-C50C-407E-A947-70E740481C1C}">
                <a14:useLocalDpi xmlns:a14="http://schemas.microsoft.com/office/drawing/2010/main" val="0"/>
              </a:ext>
            </a:extLst>
          </a:blip>
          <a:stretch>
            <a:fillRect/>
          </a:stretch>
        </p:blipFill>
        <p:spPr>
          <a:xfrm>
            <a:off x="304800" y="6324600"/>
            <a:ext cx="1422400" cy="461818"/>
          </a:xfrm>
          <a:prstGeom prst="rect">
            <a:avLst/>
          </a:prstGeom>
        </p:spPr>
      </p:pic>
    </p:spTree>
    <p:extLst>
      <p:ext uri="{BB962C8B-B14F-4D97-AF65-F5344CB8AC3E}">
        <p14:creationId xmlns:p14="http://schemas.microsoft.com/office/powerpoint/2010/main" val="345388502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Lst>
  <p:txStyles>
    <p:titleStyle>
      <a:lvl1pPr indent="0" algn="l" defTabSz="914400" rtl="0" eaLnBrk="1" latinLnBrk="0" hangingPunct="1">
        <a:spcBef>
          <a:spcPts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0.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image" Target="../media/image19.png"/><Relationship Id="rId5" Type="http://schemas.openxmlformats.org/officeDocument/2006/relationships/diagramQuickStyle" Target="../diagrams/quickStyle2.xml"/><Relationship Id="rId10" Type="http://schemas.openxmlformats.org/officeDocument/2006/relationships/image" Target="../media/image18.svg"/><Relationship Id="rId4" Type="http://schemas.openxmlformats.org/officeDocument/2006/relationships/diagramLayout" Target="../diagrams/layout2.xml"/><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care.gov/coverage-outside-open-enrollment/special-enrollment-period/" TargetMode="External"/><Relationship Id="rId2" Type="http://schemas.openxmlformats.org/officeDocument/2006/relationships/hyperlink" Target="https://www.healthcare.gov/help/losing-health-coverage/"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https://www.healthcare.gov/help/prove-coverage-los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fontScale="90000"/>
          </a:bodyPr>
          <a:lstStyle/>
          <a:p>
            <a:r>
              <a:rPr lang="en-US"/>
              <a:t>Special Enrollment Period Verification (SEPV)</a:t>
            </a:r>
            <a:br>
              <a:rPr lang="en-US"/>
            </a:br>
            <a:r>
              <a:rPr lang="en-US"/>
              <a:t> Overview</a:t>
            </a:r>
          </a:p>
        </p:txBody>
      </p:sp>
      <p:sp>
        <p:nvSpPr>
          <p:cNvPr id="4" name="Subtitle 3"/>
          <p:cNvSpPr>
            <a:spLocks noGrp="1"/>
          </p:cNvSpPr>
          <p:nvPr>
            <p:ph type="body" sz="quarter" idx="10"/>
          </p:nvPr>
        </p:nvSpPr>
        <p:spPr>
          <a:xfrm>
            <a:off x="7213600" y="3369469"/>
            <a:ext cx="4368800" cy="914400"/>
          </a:xfrm>
        </p:spPr>
        <p:txBody>
          <a:bodyPr vert="horz" lIns="91440" tIns="45720" rIns="91440" bIns="45720" rtlCol="0" anchor="t">
            <a:normAutofit/>
          </a:bodyPr>
          <a:lstStyle/>
          <a:p>
            <a:br>
              <a:rPr lang="en-US" dirty="0"/>
            </a:br>
            <a:r>
              <a:rPr lang="en-US" dirty="0"/>
              <a:t>June 2025</a:t>
            </a:r>
          </a:p>
        </p:txBody>
      </p:sp>
      <p:sp>
        <p:nvSpPr>
          <p:cNvPr id="10" name="Text Placeholder 3">
            <a:extLst>
              <a:ext uri="{FF2B5EF4-FFF2-40B4-BE49-F238E27FC236}">
                <a16:creationId xmlns:a16="http://schemas.microsoft.com/office/drawing/2014/main" id="{63B022AE-DA4E-AE1A-B844-F130C6E9575F}"/>
              </a:ext>
            </a:extLst>
          </p:cNvPr>
          <p:cNvSpPr>
            <a:spLocks noGrp="1"/>
          </p:cNvSpPr>
          <p:nvPr>
            <p:ph type="body" sz="quarter" idx="11"/>
          </p:nvPr>
        </p:nvSpPr>
        <p:spPr>
          <a:xfrm>
            <a:off x="7213600" y="4286250"/>
            <a:ext cx="4797424" cy="1295400"/>
          </a:xfrm>
        </p:spPr>
        <p:txBody>
          <a:bodyPr vert="horz" lIns="91440" tIns="45720" rIns="91440" bIns="45720" rtlCol="0" anchor="t">
            <a:normAutofit/>
          </a:bodyPr>
          <a:lstStyle/>
          <a:p>
            <a:r>
              <a:rPr lang="en-US" sz="2100" b="0" i="0" dirty="0">
                <a:ea typeface="Calibri"/>
                <a:cs typeface="Calibri"/>
              </a:rPr>
              <a:t>CCIIO | MEEG</a:t>
            </a:r>
          </a:p>
          <a:p>
            <a:r>
              <a:rPr lang="en-US" sz="2100" b="0" dirty="0">
                <a:ea typeface="Calibri"/>
                <a:cs typeface="Calibri"/>
              </a:rPr>
              <a:t>Marketplace Eligibility &amp; Enrollment Group </a:t>
            </a:r>
          </a:p>
          <a:p>
            <a:endParaRPr lang="en-US" dirty="0">
              <a:ea typeface="Calibri"/>
              <a:cs typeface="Calibri"/>
            </a:endParaRPr>
          </a:p>
        </p:txBody>
      </p:sp>
    </p:spTree>
    <p:extLst>
      <p:ext uri="{BB962C8B-B14F-4D97-AF65-F5344CB8AC3E}">
        <p14:creationId xmlns:p14="http://schemas.microsoft.com/office/powerpoint/2010/main" val="2386266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DEA2B-4E3C-331D-4429-E368486852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BB74D-5637-7CEC-16FA-790E44DE10FE}"/>
              </a:ext>
            </a:extLst>
          </p:cNvPr>
          <p:cNvSpPr>
            <a:spLocks noGrp="1"/>
          </p:cNvSpPr>
          <p:nvPr>
            <p:ph type="title"/>
          </p:nvPr>
        </p:nvSpPr>
        <p:spPr>
          <a:xfrm>
            <a:off x="3586" y="0"/>
            <a:ext cx="12184828" cy="1154954"/>
          </a:xfrm>
        </p:spPr>
        <p:txBody>
          <a:bodyPr>
            <a:normAutofit/>
          </a:bodyPr>
          <a:lstStyle/>
          <a:p>
            <a:r>
              <a:rPr lang="en-US">
                <a:solidFill>
                  <a:schemeClr val="tx1"/>
                </a:solidFill>
              </a:rPr>
              <a:t>SEPV Process</a:t>
            </a:r>
            <a:br>
              <a:rPr lang="en-US">
                <a:solidFill>
                  <a:schemeClr val="tx1"/>
                </a:solidFill>
              </a:rPr>
            </a:br>
            <a:r>
              <a:rPr lang="en-US" sz="2400">
                <a:solidFill>
                  <a:schemeClr val="tx1"/>
                </a:solidFill>
              </a:rPr>
              <a:t>4 Main Outcomes for a Consumer w/ an SVI</a:t>
            </a:r>
          </a:p>
        </p:txBody>
      </p:sp>
      <p:sp>
        <p:nvSpPr>
          <p:cNvPr id="4" name="Content Placeholder 3">
            <a:extLst>
              <a:ext uri="{FF2B5EF4-FFF2-40B4-BE49-F238E27FC236}">
                <a16:creationId xmlns:a16="http://schemas.microsoft.com/office/drawing/2014/main" id="{663B7F75-3D35-65C5-FBAC-76E87E8E06D9}"/>
              </a:ext>
            </a:extLst>
          </p:cNvPr>
          <p:cNvSpPr>
            <a:spLocks noGrp="1"/>
          </p:cNvSpPr>
          <p:nvPr>
            <p:ph sz="quarter" idx="13"/>
          </p:nvPr>
        </p:nvSpPr>
        <p:spPr>
          <a:xfrm>
            <a:off x="304800" y="1411941"/>
            <a:ext cx="11582400" cy="4256395"/>
          </a:xfrm>
        </p:spPr>
        <p:txBody>
          <a:bodyPr vert="horz" lIns="91440" tIns="45720" rIns="91440" bIns="45720" rtlCol="0" anchor="t">
            <a:normAutofit/>
          </a:bodyPr>
          <a:lstStyle/>
          <a:p>
            <a:pPr marL="342900" indent="-342900">
              <a:buFont typeface="+mj-lt"/>
              <a:buAutoNum type="arabicPeriod"/>
            </a:pPr>
            <a:r>
              <a:rPr lang="en-US" sz="2400" b="1" dirty="0">
                <a:solidFill>
                  <a:srgbClr val="000000"/>
                </a:solidFill>
                <a:latin typeface="+mn-lt"/>
              </a:rPr>
              <a:t>Resolved SVI/Enrolled</a:t>
            </a:r>
            <a:r>
              <a:rPr lang="en-US" sz="2400" dirty="0">
                <a:solidFill>
                  <a:srgbClr val="000000"/>
                </a:solidFill>
                <a:latin typeface="+mn-lt"/>
              </a:rPr>
              <a:t>: Consumers select a plan within their SEP Window and submit documents to confirm their SEP within 30 days.</a:t>
            </a:r>
          </a:p>
          <a:p>
            <a:pPr marL="342900" indent="-342900">
              <a:buFont typeface="+mj-lt"/>
              <a:buAutoNum type="arabicPeriod"/>
            </a:pPr>
            <a:r>
              <a:rPr lang="en-US" sz="2400" b="1" dirty="0">
                <a:solidFill>
                  <a:srgbClr val="000000"/>
                </a:solidFill>
                <a:latin typeface="+mn-lt"/>
              </a:rPr>
              <a:t>Resolved SVI/Not Enrolled</a:t>
            </a:r>
            <a:r>
              <a:rPr lang="en-US" sz="2400" dirty="0">
                <a:solidFill>
                  <a:srgbClr val="000000"/>
                </a:solidFill>
                <a:latin typeface="+mn-lt"/>
              </a:rPr>
              <a:t>: Consumers submit documents to confirm their SEP within 30 days, but don’t select a plan within their SEP Window.</a:t>
            </a:r>
            <a:endParaRPr lang="en-US" sz="2400" dirty="0">
              <a:solidFill>
                <a:srgbClr val="000000"/>
              </a:solidFill>
              <a:latin typeface="+mn-lt"/>
              <a:ea typeface="Calibri"/>
              <a:cs typeface="Calibri"/>
            </a:endParaRPr>
          </a:p>
          <a:p>
            <a:pPr marL="342900" indent="-342900">
              <a:buFont typeface="+mj-lt"/>
              <a:buAutoNum type="arabicPeriod"/>
            </a:pPr>
            <a:r>
              <a:rPr lang="en-US" sz="2400" b="1" dirty="0">
                <a:solidFill>
                  <a:srgbClr val="000000"/>
                </a:solidFill>
                <a:latin typeface="+mn-lt"/>
              </a:rPr>
              <a:t>Expired SVI/Not Enrolled</a:t>
            </a:r>
            <a:r>
              <a:rPr lang="en-US" sz="2400" dirty="0">
                <a:solidFill>
                  <a:srgbClr val="000000"/>
                </a:solidFill>
                <a:latin typeface="+mn-lt"/>
              </a:rPr>
              <a:t>: Consumers select a plan but don’t submit sufficient documentation to confirm their SVI within 30 days. The pended plan selection (PPS) is cancelled.</a:t>
            </a:r>
            <a:endParaRPr lang="en-US" sz="2400" dirty="0">
              <a:solidFill>
                <a:srgbClr val="000000"/>
              </a:solidFill>
              <a:latin typeface="+mn-lt"/>
              <a:ea typeface="Calibri"/>
              <a:cs typeface="Calibri"/>
            </a:endParaRPr>
          </a:p>
          <a:p>
            <a:pPr marL="342900" indent="-342900">
              <a:buFont typeface="+mj-lt"/>
              <a:buAutoNum type="arabicPeriod"/>
            </a:pPr>
            <a:r>
              <a:rPr lang="en-US" sz="2400" b="1" dirty="0">
                <a:solidFill>
                  <a:srgbClr val="000000"/>
                </a:solidFill>
                <a:latin typeface="+mn-lt"/>
              </a:rPr>
              <a:t>Closed SVI/Not Enrolled</a:t>
            </a:r>
            <a:r>
              <a:rPr lang="en-US" sz="2400" dirty="0">
                <a:solidFill>
                  <a:srgbClr val="000000"/>
                </a:solidFill>
                <a:latin typeface="+mn-lt"/>
              </a:rPr>
              <a:t>: Consumers don’t select a plan within their SEP window and don’t submit sufficient documents to confirm their SEP within 30 days. Enrollment through that SEP is no longer possible.</a:t>
            </a:r>
            <a:r>
              <a:rPr lang="en-US" sz="2400" dirty="0">
                <a:latin typeface="+mn-lt"/>
              </a:rPr>
              <a:t> </a:t>
            </a:r>
            <a:endParaRPr lang="en-US" sz="2400" dirty="0">
              <a:ea typeface="Calibri"/>
              <a:cs typeface="Calibri"/>
            </a:endParaRPr>
          </a:p>
        </p:txBody>
      </p:sp>
      <p:pic>
        <p:nvPicPr>
          <p:cNvPr id="5" name="Picture 4">
            <a:extLst>
              <a:ext uri="{FF2B5EF4-FFF2-40B4-BE49-F238E27FC236}">
                <a16:creationId xmlns:a16="http://schemas.microsoft.com/office/drawing/2014/main" id="{7F194374-6C90-B3CB-CE18-FC6630E891DF}"/>
              </a:ext>
            </a:extLst>
          </p:cNvPr>
          <p:cNvPicPr>
            <a:picLocks noChangeAspect="1"/>
          </p:cNvPicPr>
          <p:nvPr/>
        </p:nvPicPr>
        <p:blipFill>
          <a:blip r:embed="rId3"/>
          <a:stretch>
            <a:fillRect/>
          </a:stretch>
        </p:blipFill>
        <p:spPr>
          <a:xfrm>
            <a:off x="2117911" y="6465259"/>
            <a:ext cx="10074089" cy="393277"/>
          </a:xfrm>
          <a:prstGeom prst="rect">
            <a:avLst/>
          </a:prstGeom>
        </p:spPr>
      </p:pic>
    </p:spTree>
    <p:extLst>
      <p:ext uri="{BB962C8B-B14F-4D97-AF65-F5344CB8AC3E}">
        <p14:creationId xmlns:p14="http://schemas.microsoft.com/office/powerpoint/2010/main" val="343903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2CD65-95E2-A81A-47B2-351216B08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3DBA92-67D3-5465-D3F9-C8F7B0B78D79}"/>
              </a:ext>
            </a:extLst>
          </p:cNvPr>
          <p:cNvSpPr>
            <a:spLocks noGrp="1"/>
          </p:cNvSpPr>
          <p:nvPr>
            <p:ph type="title"/>
          </p:nvPr>
        </p:nvSpPr>
        <p:spPr>
          <a:xfrm>
            <a:off x="0" y="0"/>
            <a:ext cx="12192000" cy="1174652"/>
          </a:xfrm>
        </p:spPr>
        <p:txBody>
          <a:bodyPr>
            <a:normAutofit/>
          </a:bodyPr>
          <a:lstStyle/>
          <a:p>
            <a:r>
              <a:rPr lang="en-US">
                <a:solidFill>
                  <a:schemeClr val="tx1"/>
                </a:solidFill>
              </a:rPr>
              <a:t>SEPV Process</a:t>
            </a:r>
            <a:br>
              <a:rPr lang="en-US">
                <a:solidFill>
                  <a:schemeClr val="tx1"/>
                </a:solidFill>
              </a:rPr>
            </a:br>
            <a:r>
              <a:rPr lang="en-US" sz="2400">
                <a:solidFill>
                  <a:schemeClr val="tx1"/>
                </a:solidFill>
              </a:rPr>
              <a:t>Consumer Outreach</a:t>
            </a:r>
          </a:p>
        </p:txBody>
      </p:sp>
      <p:pic>
        <p:nvPicPr>
          <p:cNvPr id="7" name="Content Placeholder 6">
            <a:extLst>
              <a:ext uri="{FF2B5EF4-FFF2-40B4-BE49-F238E27FC236}">
                <a16:creationId xmlns:a16="http://schemas.microsoft.com/office/drawing/2014/main" id="{5ADC97C9-2971-0F7A-80AE-954D9D196E0B}"/>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p:blipFill>
        <p:spPr>
          <a:xfrm>
            <a:off x="1606150" y="1344011"/>
            <a:ext cx="8979700" cy="5006869"/>
          </a:xfrm>
        </p:spPr>
      </p:pic>
      <p:pic>
        <p:nvPicPr>
          <p:cNvPr id="4" name="Picture 3">
            <a:extLst>
              <a:ext uri="{FF2B5EF4-FFF2-40B4-BE49-F238E27FC236}">
                <a16:creationId xmlns:a16="http://schemas.microsoft.com/office/drawing/2014/main" id="{BB7B322C-E2F1-8FEA-ED6D-291FA0052FCC}"/>
              </a:ext>
            </a:extLst>
          </p:cNvPr>
          <p:cNvPicPr>
            <a:picLocks noChangeAspect="1"/>
          </p:cNvPicPr>
          <p:nvPr/>
        </p:nvPicPr>
        <p:blipFill>
          <a:blip r:embed="rId4"/>
          <a:stretch>
            <a:fillRect/>
          </a:stretch>
        </p:blipFill>
        <p:spPr>
          <a:xfrm>
            <a:off x="1882587" y="6465259"/>
            <a:ext cx="10074089" cy="393277"/>
          </a:xfrm>
          <a:prstGeom prst="rect">
            <a:avLst/>
          </a:prstGeom>
        </p:spPr>
      </p:pic>
    </p:spTree>
    <p:extLst>
      <p:ext uri="{BB962C8B-B14F-4D97-AF65-F5344CB8AC3E}">
        <p14:creationId xmlns:p14="http://schemas.microsoft.com/office/powerpoint/2010/main" val="443824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23E49-790E-2F94-4883-2B9763639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E1E1B-42E4-863F-4154-683E352A3C29}"/>
              </a:ext>
            </a:extLst>
          </p:cNvPr>
          <p:cNvSpPr>
            <a:spLocks noGrp="1"/>
          </p:cNvSpPr>
          <p:nvPr>
            <p:ph type="title"/>
          </p:nvPr>
        </p:nvSpPr>
        <p:spPr>
          <a:xfrm>
            <a:off x="0" y="0"/>
            <a:ext cx="12192000" cy="1066800"/>
          </a:xfrm>
        </p:spPr>
        <p:txBody>
          <a:bodyPr anchor="ctr">
            <a:normAutofit/>
          </a:bodyPr>
          <a:lstStyle/>
          <a:p>
            <a:pPr>
              <a:lnSpc>
                <a:spcPct val="90000"/>
              </a:lnSpc>
            </a:pPr>
            <a:r>
              <a:rPr lang="en-US" sz="3300" dirty="0"/>
              <a:t>SEPV Process</a:t>
            </a:r>
            <a:br>
              <a:rPr lang="en-US" sz="3300" dirty="0"/>
            </a:br>
            <a:r>
              <a:rPr lang="en-US" sz="3300" dirty="0"/>
              <a:t>Notices During Verification</a:t>
            </a:r>
          </a:p>
        </p:txBody>
      </p:sp>
      <p:pic>
        <p:nvPicPr>
          <p:cNvPr id="4" name="Picture 3">
            <a:extLst>
              <a:ext uri="{FF2B5EF4-FFF2-40B4-BE49-F238E27FC236}">
                <a16:creationId xmlns:a16="http://schemas.microsoft.com/office/drawing/2014/main" id="{B9A0EF6E-C22C-A042-4D70-34F9D70FA4AC}"/>
              </a:ext>
            </a:extLst>
          </p:cNvPr>
          <p:cNvPicPr>
            <a:picLocks noChangeAspect="1"/>
          </p:cNvPicPr>
          <p:nvPr/>
        </p:nvPicPr>
        <p:blipFill>
          <a:blip r:embed="rId3"/>
          <a:stretch>
            <a:fillRect/>
          </a:stretch>
        </p:blipFill>
        <p:spPr>
          <a:xfrm>
            <a:off x="1815352" y="6465259"/>
            <a:ext cx="10074089" cy="393277"/>
          </a:xfrm>
          <a:prstGeom prst="rect">
            <a:avLst/>
          </a:prstGeom>
        </p:spPr>
      </p:pic>
      <p:sp>
        <p:nvSpPr>
          <p:cNvPr id="3" name="TextBox 2">
            <a:extLst>
              <a:ext uri="{FF2B5EF4-FFF2-40B4-BE49-F238E27FC236}">
                <a16:creationId xmlns:a16="http://schemas.microsoft.com/office/drawing/2014/main" id="{0049B84F-3992-4D44-7C2A-06F485D18F9C}"/>
              </a:ext>
            </a:extLst>
          </p:cNvPr>
          <p:cNvSpPr txBox="1"/>
          <p:nvPr/>
        </p:nvSpPr>
        <p:spPr>
          <a:xfrm>
            <a:off x="493153" y="1417072"/>
            <a:ext cx="10958560"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arenR"/>
            </a:pPr>
            <a:r>
              <a:rPr lang="en-US" sz="2200" b="1" dirty="0">
                <a:ea typeface="Calibri"/>
                <a:cs typeface="Calibri"/>
              </a:rPr>
              <a:t>Eligibility determination notice (EDN)</a:t>
            </a:r>
            <a:r>
              <a:rPr lang="en-US" sz="2200" dirty="0">
                <a:ea typeface="Calibri"/>
                <a:cs typeface="Calibri"/>
              </a:rPr>
              <a:t> explains consumer's eligibility for health coverage, financial assistance, and SEP, if applicable. It explains the requirement to resolve an SVI and/or DMIs, including acceptable documents and deadlines.</a:t>
            </a:r>
            <a:endParaRPr lang="en-US">
              <a:ea typeface="Calibri"/>
              <a:cs typeface="Calibri"/>
            </a:endParaRPr>
          </a:p>
          <a:p>
            <a:pPr marL="457200" indent="-457200">
              <a:buAutoNum type="arabicParenR"/>
            </a:pPr>
            <a:endParaRPr lang="en-US" sz="2200" dirty="0">
              <a:ea typeface="Calibri"/>
              <a:cs typeface="Calibri"/>
            </a:endParaRPr>
          </a:p>
          <a:p>
            <a:pPr marL="457200" indent="-457200">
              <a:buAutoNum type="arabicParenR"/>
            </a:pPr>
            <a:r>
              <a:rPr lang="en-US" sz="2200" b="1" dirty="0">
                <a:ea typeface="Calibri"/>
                <a:cs typeface="Calibri"/>
              </a:rPr>
              <a:t>Pended plan selection notice (PPS)</a:t>
            </a:r>
            <a:r>
              <a:rPr lang="en-US" sz="2200" dirty="0">
                <a:ea typeface="Calibri"/>
                <a:cs typeface="Calibri"/>
              </a:rPr>
              <a:t> informs consumers that their deadline to submit documents is 30 days after they picked a plan. It includes a list of next steps and a list of acceptable documents that consumers can submit to resolve their SVI.</a:t>
            </a:r>
          </a:p>
          <a:p>
            <a:pPr marL="457200" indent="-457200">
              <a:buAutoNum type="arabicParenR"/>
            </a:pPr>
            <a:endParaRPr lang="en-US" sz="2200" dirty="0">
              <a:ea typeface="Calibri"/>
              <a:cs typeface="Calibri"/>
            </a:endParaRPr>
          </a:p>
          <a:p>
            <a:pPr marL="457200" indent="-457200">
              <a:buAutoNum type="arabicParenR"/>
            </a:pPr>
            <a:r>
              <a:rPr lang="en-US" sz="2200" b="1" dirty="0">
                <a:ea typeface="Calibri"/>
                <a:cs typeface="Calibri"/>
              </a:rPr>
              <a:t>SVI insufficient document notice</a:t>
            </a:r>
            <a:r>
              <a:rPr lang="en-US" sz="2200" dirty="0">
                <a:ea typeface="Calibri"/>
                <a:cs typeface="Calibri"/>
              </a:rPr>
              <a:t> explains why the Marketplace can't resolve an SVI with the submitted documents and asks for additional documentation.</a:t>
            </a:r>
          </a:p>
          <a:p>
            <a:pPr marL="457200" indent="-457200">
              <a:buAutoNum type="arabicParenR"/>
            </a:pPr>
            <a:endParaRPr lang="en-US" sz="2200" dirty="0">
              <a:ea typeface="Calibri"/>
              <a:cs typeface="Calibri"/>
            </a:endParaRPr>
          </a:p>
          <a:p>
            <a:pPr marL="457200" indent="-457200">
              <a:buAutoNum type="arabicParenR"/>
            </a:pPr>
            <a:r>
              <a:rPr lang="en-US" sz="2200" b="1" dirty="0">
                <a:ea typeface="Calibri"/>
                <a:cs typeface="Calibri"/>
              </a:rPr>
              <a:t>SVI warning notice</a:t>
            </a:r>
            <a:r>
              <a:rPr lang="en-US" sz="2200" dirty="0">
                <a:ea typeface="Calibri"/>
                <a:cs typeface="Calibri"/>
              </a:rPr>
              <a:t> is sent with 20 days left on the SVI clock after selecting a plan. It reminds consumers to submit documents to resolve their SVI.</a:t>
            </a:r>
          </a:p>
        </p:txBody>
      </p:sp>
    </p:spTree>
    <p:extLst>
      <p:ext uri="{BB962C8B-B14F-4D97-AF65-F5344CB8AC3E}">
        <p14:creationId xmlns:p14="http://schemas.microsoft.com/office/powerpoint/2010/main" val="3390154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1574-AE32-D2EF-643A-2EEF94B3C488}"/>
              </a:ext>
            </a:extLst>
          </p:cNvPr>
          <p:cNvSpPr>
            <a:spLocks noGrp="1"/>
          </p:cNvSpPr>
          <p:nvPr>
            <p:ph type="title"/>
          </p:nvPr>
        </p:nvSpPr>
        <p:spPr/>
        <p:txBody>
          <a:bodyPr/>
          <a:lstStyle/>
          <a:p>
            <a:r>
              <a:rPr lang="en-US" sz="3300" dirty="0"/>
              <a:t>SEPV Process</a:t>
            </a:r>
            <a:br>
              <a:rPr lang="en-US" sz="3300" dirty="0"/>
            </a:br>
            <a:r>
              <a:rPr lang="en-US" sz="3300" dirty="0"/>
              <a:t>Notices During Verification (continued)</a:t>
            </a:r>
          </a:p>
        </p:txBody>
      </p:sp>
      <p:sp>
        <p:nvSpPr>
          <p:cNvPr id="6" name="TextBox 5">
            <a:extLst>
              <a:ext uri="{FF2B5EF4-FFF2-40B4-BE49-F238E27FC236}">
                <a16:creationId xmlns:a16="http://schemas.microsoft.com/office/drawing/2014/main" id="{355ED2EF-206E-22E2-E474-E7BDC2E78004}"/>
              </a:ext>
            </a:extLst>
          </p:cNvPr>
          <p:cNvSpPr txBox="1"/>
          <p:nvPr/>
        </p:nvSpPr>
        <p:spPr>
          <a:xfrm>
            <a:off x="517866" y="1401123"/>
            <a:ext cx="1095856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a:ea typeface="Calibri"/>
                <a:cs typeface="Calibri"/>
              </a:rPr>
              <a:t>5) SVI reminder notice</a:t>
            </a:r>
            <a:r>
              <a:rPr lang="en-US" sz="2200" dirty="0">
                <a:ea typeface="Calibri"/>
                <a:cs typeface="Calibri"/>
              </a:rPr>
              <a:t> is sent with 20 days left in the SEP window. It reminds consumers </a:t>
            </a:r>
            <a:endParaRPr lang="en-US">
              <a:ea typeface="Calibri"/>
              <a:cs typeface="Calibri"/>
            </a:endParaRPr>
          </a:p>
          <a:p>
            <a:r>
              <a:rPr lang="en-US" sz="2200" dirty="0">
                <a:ea typeface="Calibri"/>
                <a:cs typeface="Calibri"/>
              </a:rPr>
              <a:t>to select a plan and submit documents to resolve their SVI.</a:t>
            </a:r>
            <a:endParaRPr lang="en-US" dirty="0">
              <a:ea typeface="Calibri"/>
              <a:cs typeface="Calibri"/>
            </a:endParaRPr>
          </a:p>
          <a:p>
            <a:pPr marL="457200" indent="-457200">
              <a:buAutoNum type="arabicParenR"/>
            </a:pPr>
            <a:endParaRPr lang="en-US" sz="2200" dirty="0">
              <a:ea typeface="Calibri"/>
              <a:cs typeface="Calibri"/>
            </a:endParaRPr>
          </a:p>
          <a:p>
            <a:r>
              <a:rPr lang="en-US" sz="2200" b="1" dirty="0">
                <a:ea typeface="Calibri"/>
                <a:cs typeface="Calibri"/>
              </a:rPr>
              <a:t>6) SVI clock extension notice</a:t>
            </a:r>
            <a:r>
              <a:rPr lang="en-US" sz="2200" dirty="0">
                <a:ea typeface="Calibri"/>
                <a:cs typeface="Calibri"/>
              </a:rPr>
              <a:t> informs consumers that they have additional time to resolve their SVI.</a:t>
            </a:r>
          </a:p>
          <a:p>
            <a:pPr marL="457200" indent="-457200">
              <a:buAutoNum type="arabicParenR"/>
            </a:pPr>
            <a:endParaRPr lang="en-US" sz="2200" dirty="0">
              <a:ea typeface="Calibri"/>
              <a:cs typeface="Calibri"/>
            </a:endParaRPr>
          </a:p>
          <a:p>
            <a:r>
              <a:rPr lang="en-US" sz="2200" b="1" dirty="0">
                <a:ea typeface="Calibri"/>
                <a:cs typeface="Calibri"/>
              </a:rPr>
              <a:t>7) SVI resolution notice</a:t>
            </a:r>
            <a:r>
              <a:rPr lang="en-US" sz="2200" dirty="0">
                <a:ea typeface="Calibri"/>
                <a:cs typeface="Calibri"/>
              </a:rPr>
              <a:t> informs consumers that their SVI has been resolved and that they can pay their premium to begin their coverage.</a:t>
            </a:r>
          </a:p>
          <a:p>
            <a:pPr marL="457200" indent="-457200">
              <a:buAutoNum type="arabicParenR"/>
            </a:pPr>
            <a:endParaRPr lang="en-US" sz="2200" dirty="0">
              <a:ea typeface="Calibri"/>
              <a:cs typeface="Calibri"/>
            </a:endParaRPr>
          </a:p>
          <a:p>
            <a:r>
              <a:rPr lang="en-US" sz="2200" b="1" dirty="0">
                <a:ea typeface="Calibri"/>
                <a:cs typeface="Calibri"/>
              </a:rPr>
              <a:t>8) SVI expiration notice</a:t>
            </a:r>
            <a:r>
              <a:rPr lang="en-US" sz="2200" dirty="0">
                <a:ea typeface="Calibri"/>
                <a:cs typeface="Calibri"/>
              </a:rPr>
              <a:t> informs consumers that their SVI has been expired and that their plan selection has been cancelled. If the consumer is still within their SEP window, they may select a plan again to reinitiate the verification process.</a:t>
            </a:r>
          </a:p>
        </p:txBody>
      </p:sp>
    </p:spTree>
    <p:extLst>
      <p:ext uri="{BB962C8B-B14F-4D97-AF65-F5344CB8AC3E}">
        <p14:creationId xmlns:p14="http://schemas.microsoft.com/office/powerpoint/2010/main" val="144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0DDC-B4DA-7BB0-EA21-EF19FEE2A9C5}"/>
              </a:ext>
            </a:extLst>
          </p:cNvPr>
          <p:cNvSpPr>
            <a:spLocks noGrp="1"/>
          </p:cNvSpPr>
          <p:nvPr>
            <p:ph type="title"/>
          </p:nvPr>
        </p:nvSpPr>
        <p:spPr>
          <a:xfrm>
            <a:off x="0" y="0"/>
            <a:ext cx="12192000" cy="1066800"/>
          </a:xfrm>
        </p:spPr>
        <p:txBody>
          <a:bodyPr anchor="ctr">
            <a:normAutofit/>
          </a:bodyPr>
          <a:lstStyle/>
          <a:p>
            <a:pPr>
              <a:lnSpc>
                <a:spcPct val="90000"/>
              </a:lnSpc>
            </a:pPr>
            <a:r>
              <a:rPr lang="en-US" sz="3300"/>
              <a:t>Loss of MEC SEP</a:t>
            </a:r>
            <a:br>
              <a:rPr lang="en-US" sz="3300"/>
            </a:br>
            <a:r>
              <a:rPr lang="en-US" sz="3300"/>
              <a:t>When Do Consumers Qualify?</a:t>
            </a:r>
          </a:p>
        </p:txBody>
      </p:sp>
      <p:sp>
        <p:nvSpPr>
          <p:cNvPr id="3" name="Content Placeholder 2">
            <a:extLst>
              <a:ext uri="{FF2B5EF4-FFF2-40B4-BE49-F238E27FC236}">
                <a16:creationId xmlns:a16="http://schemas.microsoft.com/office/drawing/2014/main" id="{F4427087-5A6A-1931-6827-2350A467D678}"/>
              </a:ext>
            </a:extLst>
          </p:cNvPr>
          <p:cNvSpPr>
            <a:spLocks noGrp="1"/>
          </p:cNvSpPr>
          <p:nvPr>
            <p:ph idx="1"/>
          </p:nvPr>
        </p:nvSpPr>
        <p:spPr>
          <a:xfrm>
            <a:off x="609600" y="1295400"/>
            <a:ext cx="10972800" cy="4953000"/>
          </a:xfrm>
        </p:spPr>
        <p:txBody>
          <a:bodyPr vert="horz" lIns="91440" tIns="45720" rIns="91440" bIns="45720" rtlCol="0" anchor="t">
            <a:normAutofit/>
          </a:bodyPr>
          <a:lstStyle/>
          <a:p>
            <a:pPr>
              <a:lnSpc>
                <a:spcPct val="90000"/>
              </a:lnSpc>
              <a:defRPr/>
            </a:pPr>
            <a:r>
              <a:rPr lang="en-US" sz="2500" dirty="0"/>
              <a:t>Consumers may qualify for a Loss of MEC SEP if they (or any QHP eligible consumer on the application) lose qualifying health coverage, also known as minimum essential coverage (MEC). </a:t>
            </a:r>
            <a:endParaRPr lang="en-US" sz="2500" dirty="0">
              <a:ea typeface="Calibri"/>
              <a:cs typeface="Calibri"/>
            </a:endParaRPr>
          </a:p>
          <a:p>
            <a:pPr marL="0" indent="0">
              <a:lnSpc>
                <a:spcPct val="90000"/>
              </a:lnSpc>
              <a:buNone/>
              <a:defRPr/>
            </a:pPr>
            <a:endParaRPr lang="en-US" sz="2500" dirty="0">
              <a:ea typeface="Calibri"/>
              <a:cs typeface="Calibri"/>
            </a:endParaRPr>
          </a:p>
          <a:p>
            <a:pPr>
              <a:lnSpc>
                <a:spcPct val="90000"/>
              </a:lnSpc>
              <a:defRPr/>
            </a:pPr>
            <a:r>
              <a:rPr lang="en-US" sz="2500" dirty="0"/>
              <a:t>Some examples of qualifying health coverage include:</a:t>
            </a:r>
            <a:endParaRPr lang="en-US" sz="2500" dirty="0">
              <a:ea typeface="Calibri"/>
              <a:cs typeface="Calibri"/>
            </a:endParaRPr>
          </a:p>
          <a:p>
            <a:pPr lvl="1">
              <a:lnSpc>
                <a:spcPct val="90000"/>
              </a:lnSpc>
              <a:defRPr/>
            </a:pPr>
            <a:r>
              <a:rPr lang="en-US" sz="2100" dirty="0"/>
              <a:t>Coverage through a job, or through another person’s job</a:t>
            </a:r>
            <a:endParaRPr lang="en-US" sz="2100">
              <a:ea typeface="Calibri"/>
              <a:cs typeface="Calibri"/>
            </a:endParaRPr>
          </a:p>
          <a:p>
            <a:pPr lvl="1">
              <a:lnSpc>
                <a:spcPct val="90000"/>
              </a:lnSpc>
              <a:defRPr/>
            </a:pPr>
            <a:r>
              <a:rPr lang="en-US" sz="2100" dirty="0"/>
              <a:t>Medicaid or Children’s Health Insurance Program (CHIP) coverage (including pregnancy-related coverage and medically needy coverage)</a:t>
            </a:r>
            <a:endParaRPr lang="en-US" sz="2100">
              <a:ea typeface="Calibri"/>
              <a:cs typeface="Calibri"/>
            </a:endParaRPr>
          </a:p>
          <a:p>
            <a:pPr lvl="1">
              <a:lnSpc>
                <a:spcPct val="90000"/>
              </a:lnSpc>
              <a:defRPr/>
            </a:pPr>
            <a:r>
              <a:rPr lang="en-US" sz="2100" dirty="0"/>
              <a:t>Some student health plans (the consumer can check with the school to see if the plan counts as qualifying health coverage)</a:t>
            </a:r>
            <a:endParaRPr lang="en-US" sz="2100">
              <a:ea typeface="Calibri"/>
              <a:cs typeface="Calibri"/>
            </a:endParaRPr>
          </a:p>
          <a:p>
            <a:pPr lvl="1">
              <a:lnSpc>
                <a:spcPct val="90000"/>
              </a:lnSpc>
              <a:defRPr/>
            </a:pPr>
            <a:r>
              <a:rPr lang="en-US" sz="2100" dirty="0"/>
              <a:t>Individual or group health plan coverage that ends during the year</a:t>
            </a:r>
            <a:endParaRPr lang="en-US" sz="2100">
              <a:ea typeface="Calibri"/>
              <a:cs typeface="Calibri"/>
            </a:endParaRPr>
          </a:p>
          <a:p>
            <a:pPr lvl="1">
              <a:lnSpc>
                <a:spcPct val="90000"/>
              </a:lnSpc>
              <a:defRPr/>
            </a:pPr>
            <a:r>
              <a:rPr lang="en-US" sz="2100" dirty="0"/>
              <a:t>Dependent coverage that a consumer has through a parent’s plan</a:t>
            </a:r>
            <a:endParaRPr lang="en-US" sz="2100">
              <a:ea typeface="Calibri"/>
              <a:cs typeface="Calibri"/>
            </a:endParaRPr>
          </a:p>
        </p:txBody>
      </p:sp>
      <p:pic>
        <p:nvPicPr>
          <p:cNvPr id="5" name="Picture 4">
            <a:extLst>
              <a:ext uri="{FF2B5EF4-FFF2-40B4-BE49-F238E27FC236}">
                <a16:creationId xmlns:a16="http://schemas.microsoft.com/office/drawing/2014/main" id="{2134DBEB-D35B-95D9-2989-2D00315571F7}"/>
              </a:ext>
            </a:extLst>
          </p:cNvPr>
          <p:cNvPicPr>
            <a:picLocks noChangeAspect="1"/>
          </p:cNvPicPr>
          <p:nvPr/>
        </p:nvPicPr>
        <p:blipFill>
          <a:blip r:embed="rId3"/>
          <a:stretch>
            <a:fillRect/>
          </a:stretch>
        </p:blipFill>
        <p:spPr>
          <a:xfrm>
            <a:off x="1871382" y="6465259"/>
            <a:ext cx="10074089" cy="393277"/>
          </a:xfrm>
          <a:prstGeom prst="rect">
            <a:avLst/>
          </a:prstGeom>
        </p:spPr>
      </p:pic>
    </p:spTree>
    <p:extLst>
      <p:ext uri="{BB962C8B-B14F-4D97-AF65-F5344CB8AC3E}">
        <p14:creationId xmlns:p14="http://schemas.microsoft.com/office/powerpoint/2010/main" val="167964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E12A2-94FF-1331-9FCB-B5754EE60A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CF6CAF-FCD0-7A0B-4737-00A32E968450}"/>
              </a:ext>
            </a:extLst>
          </p:cNvPr>
          <p:cNvSpPr>
            <a:spLocks noGrp="1"/>
          </p:cNvSpPr>
          <p:nvPr>
            <p:ph type="title"/>
          </p:nvPr>
        </p:nvSpPr>
        <p:spPr>
          <a:xfrm>
            <a:off x="0" y="0"/>
            <a:ext cx="12192000" cy="1066800"/>
          </a:xfrm>
        </p:spPr>
        <p:txBody>
          <a:bodyPr anchor="ctr">
            <a:normAutofit/>
          </a:bodyPr>
          <a:lstStyle/>
          <a:p>
            <a:pPr>
              <a:lnSpc>
                <a:spcPct val="90000"/>
              </a:lnSpc>
            </a:pPr>
            <a:r>
              <a:rPr lang="en-US" sz="3300"/>
              <a:t>Loss of MEC SEP</a:t>
            </a:r>
            <a:br>
              <a:rPr lang="en-US" sz="3300"/>
            </a:br>
            <a:r>
              <a:rPr lang="en-US" sz="3300"/>
              <a:t>What Do Consumers Verify?</a:t>
            </a:r>
          </a:p>
        </p:txBody>
      </p:sp>
      <p:sp>
        <p:nvSpPr>
          <p:cNvPr id="3" name="Content Placeholder 2">
            <a:extLst>
              <a:ext uri="{FF2B5EF4-FFF2-40B4-BE49-F238E27FC236}">
                <a16:creationId xmlns:a16="http://schemas.microsoft.com/office/drawing/2014/main" id="{9D1F1C8C-AD1C-9E85-FC2E-05DC941CD152}"/>
              </a:ext>
            </a:extLst>
          </p:cNvPr>
          <p:cNvSpPr>
            <a:spLocks noGrp="1"/>
          </p:cNvSpPr>
          <p:nvPr>
            <p:ph idx="1"/>
          </p:nvPr>
        </p:nvSpPr>
        <p:spPr>
          <a:xfrm>
            <a:off x="609600" y="1295400"/>
            <a:ext cx="10972800" cy="4953000"/>
          </a:xfrm>
        </p:spPr>
        <p:txBody>
          <a:bodyPr vert="horz" lIns="91440" tIns="45720" rIns="91440" bIns="45720" rtlCol="0" anchor="t">
            <a:normAutofit/>
          </a:bodyPr>
          <a:lstStyle/>
          <a:p>
            <a:pPr>
              <a:lnSpc>
                <a:spcPct val="90000"/>
              </a:lnSpc>
            </a:pPr>
            <a:r>
              <a:rPr lang="en-US" sz="2500" dirty="0"/>
              <a:t>Consumers who qualify for a SEP due to a loss of minimum essential coverage (MEC) must prove they lost coverage up to 60 days before or will lose coverage up to 60 days after they apply for new Marketplace coverage.</a:t>
            </a:r>
            <a:endParaRPr lang="en-US" sz="2500" dirty="0">
              <a:ea typeface="Calibri"/>
              <a:cs typeface="Calibri"/>
            </a:endParaRPr>
          </a:p>
          <a:p>
            <a:pPr marL="0" indent="0">
              <a:lnSpc>
                <a:spcPct val="90000"/>
              </a:lnSpc>
              <a:buNone/>
            </a:pPr>
            <a:endParaRPr lang="en-US" sz="2500" i="1" u="sng" dirty="0">
              <a:ea typeface="Calibri"/>
              <a:cs typeface="Calibri"/>
            </a:endParaRPr>
          </a:p>
          <a:p>
            <a:pPr marL="0" indent="0">
              <a:lnSpc>
                <a:spcPct val="90000"/>
              </a:lnSpc>
              <a:buNone/>
            </a:pPr>
            <a:r>
              <a:rPr lang="en-US" sz="2500" i="1" u="sng" dirty="0"/>
              <a:t>Loss of Medicaid/CHIP Coverage</a:t>
            </a:r>
            <a:endParaRPr lang="en-US" sz="2500" dirty="0">
              <a:ea typeface="Calibri"/>
              <a:cs typeface="Calibri"/>
            </a:endParaRPr>
          </a:p>
          <a:p>
            <a:pPr>
              <a:lnSpc>
                <a:spcPct val="90000"/>
              </a:lnSpc>
            </a:pPr>
            <a:r>
              <a:rPr lang="en-US" sz="2500" dirty="0"/>
              <a:t>Consumers who qualify for a SEP due specifically to a loss of Medicaid or CHIP coverage must prove they lost coverage up to </a:t>
            </a:r>
            <a:r>
              <a:rPr lang="en-US" sz="2500" b="1" dirty="0"/>
              <a:t>90</a:t>
            </a:r>
            <a:r>
              <a:rPr lang="en-US" sz="2500" dirty="0"/>
              <a:t> </a:t>
            </a:r>
            <a:r>
              <a:rPr lang="en-US" sz="2500" b="1" dirty="0"/>
              <a:t>days before </a:t>
            </a:r>
            <a:r>
              <a:rPr lang="en-US" sz="2500" dirty="0"/>
              <a:t>or will lose coverage up to </a:t>
            </a:r>
            <a:r>
              <a:rPr lang="en-US" sz="2500" b="1" dirty="0"/>
              <a:t>60 days after </a:t>
            </a:r>
            <a:r>
              <a:rPr lang="en-US" sz="2500" dirty="0"/>
              <a:t>they apply for new Marketplace coverage.</a:t>
            </a:r>
            <a:endParaRPr lang="en-US" sz="2500" dirty="0">
              <a:ea typeface="Calibri"/>
              <a:cs typeface="Calibri"/>
            </a:endParaRPr>
          </a:p>
          <a:p>
            <a:pPr>
              <a:lnSpc>
                <a:spcPct val="90000"/>
              </a:lnSpc>
            </a:pPr>
            <a:r>
              <a:rPr lang="en-US" sz="2500" dirty="0"/>
              <a:t>To confirm eligibility for the loss of MEC SEP, consumers should upload or mail one or more documents on official letterhead that clearly identifies who lost or will lose coverage, the date coverage ended or will end, and the type of coverage they have or had (see examples listed on the previous slide). </a:t>
            </a:r>
            <a:br>
              <a:rPr lang="en-US" sz="2500" dirty="0"/>
            </a:br>
            <a:endParaRPr lang="en-US" sz="2500" dirty="0">
              <a:ea typeface="Calibri"/>
              <a:cs typeface="Calibri"/>
            </a:endParaRPr>
          </a:p>
        </p:txBody>
      </p:sp>
      <p:pic>
        <p:nvPicPr>
          <p:cNvPr id="5" name="Picture 4">
            <a:extLst>
              <a:ext uri="{FF2B5EF4-FFF2-40B4-BE49-F238E27FC236}">
                <a16:creationId xmlns:a16="http://schemas.microsoft.com/office/drawing/2014/main" id="{238EB724-5C9C-D6D3-BDC1-32AB862A8647}"/>
              </a:ext>
            </a:extLst>
          </p:cNvPr>
          <p:cNvPicPr>
            <a:picLocks noChangeAspect="1"/>
          </p:cNvPicPr>
          <p:nvPr/>
        </p:nvPicPr>
        <p:blipFill>
          <a:blip r:embed="rId3"/>
          <a:stretch>
            <a:fillRect/>
          </a:stretch>
        </p:blipFill>
        <p:spPr>
          <a:xfrm>
            <a:off x="2005852" y="6465259"/>
            <a:ext cx="10074089" cy="393277"/>
          </a:xfrm>
          <a:prstGeom prst="rect">
            <a:avLst/>
          </a:prstGeom>
        </p:spPr>
      </p:pic>
    </p:spTree>
    <p:extLst>
      <p:ext uri="{BB962C8B-B14F-4D97-AF65-F5344CB8AC3E}">
        <p14:creationId xmlns:p14="http://schemas.microsoft.com/office/powerpoint/2010/main" val="891279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A369B-28B8-4F18-1219-2236273A1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01D85-931C-AEE0-B0FB-86821CC392E1}"/>
              </a:ext>
            </a:extLst>
          </p:cNvPr>
          <p:cNvSpPr>
            <a:spLocks noGrp="1"/>
          </p:cNvSpPr>
          <p:nvPr>
            <p:ph type="title"/>
          </p:nvPr>
        </p:nvSpPr>
        <p:spPr>
          <a:xfrm>
            <a:off x="0" y="0"/>
            <a:ext cx="12192000" cy="1066800"/>
          </a:xfrm>
        </p:spPr>
        <p:txBody>
          <a:bodyPr anchor="ctr">
            <a:normAutofit/>
          </a:bodyPr>
          <a:lstStyle/>
          <a:p>
            <a:r>
              <a:rPr lang="en-US"/>
              <a:t>SEPV Extensions</a:t>
            </a:r>
            <a:endParaRPr lang="en-US">
              <a:highlight>
                <a:srgbClr val="FFFF00"/>
              </a:highlight>
            </a:endParaRPr>
          </a:p>
        </p:txBody>
      </p:sp>
      <p:graphicFrame>
        <p:nvGraphicFramePr>
          <p:cNvPr id="5" name="Content Placeholder 2">
            <a:extLst>
              <a:ext uri="{FF2B5EF4-FFF2-40B4-BE49-F238E27FC236}">
                <a16:creationId xmlns:a16="http://schemas.microsoft.com/office/drawing/2014/main" id="{370D742B-5C66-6749-97BD-9D24BF44FDCA}"/>
              </a:ext>
            </a:extLst>
          </p:cNvPr>
          <p:cNvGraphicFramePr>
            <a:graphicFrameLocks noGrp="1"/>
          </p:cNvGraphicFramePr>
          <p:nvPr>
            <p:ph idx="1"/>
            <p:extLst>
              <p:ext uri="{D42A27DB-BD31-4B8C-83A1-F6EECF244321}">
                <p14:modId xmlns:p14="http://schemas.microsoft.com/office/powerpoint/2010/main" val="1411111401"/>
              </p:ext>
            </p:extLst>
          </p:nvPr>
        </p:nvGraphicFramePr>
        <p:xfrm>
          <a:off x="239806" y="690283"/>
          <a:ext cx="11802035" cy="5950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 name="Picture 40">
            <a:extLst>
              <a:ext uri="{FF2B5EF4-FFF2-40B4-BE49-F238E27FC236}">
                <a16:creationId xmlns:a16="http://schemas.microsoft.com/office/drawing/2014/main" id="{887D5A41-8001-A9CB-7819-ADDB50DEFE23}"/>
              </a:ext>
            </a:extLst>
          </p:cNvPr>
          <p:cNvPicPr>
            <a:picLocks noChangeAspect="1"/>
          </p:cNvPicPr>
          <p:nvPr/>
        </p:nvPicPr>
        <p:blipFill>
          <a:blip r:embed="rId8"/>
          <a:stretch>
            <a:fillRect/>
          </a:stretch>
        </p:blipFill>
        <p:spPr>
          <a:xfrm>
            <a:off x="1972235" y="6465259"/>
            <a:ext cx="10074089" cy="393277"/>
          </a:xfrm>
          <a:prstGeom prst="rect">
            <a:avLst/>
          </a:prstGeom>
        </p:spPr>
      </p:pic>
      <p:pic>
        <p:nvPicPr>
          <p:cNvPr id="42" name="Graphic 41" descr="Clock with solid fill">
            <a:extLst>
              <a:ext uri="{FF2B5EF4-FFF2-40B4-BE49-F238E27FC236}">
                <a16:creationId xmlns:a16="http://schemas.microsoft.com/office/drawing/2014/main" id="{DC8DB8ED-144B-1FA3-1101-67D9F04C53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712" y="2086535"/>
            <a:ext cx="914400" cy="914400"/>
          </a:xfrm>
          <a:prstGeom prst="rect">
            <a:avLst/>
          </a:prstGeom>
        </p:spPr>
      </p:pic>
      <p:pic>
        <p:nvPicPr>
          <p:cNvPr id="43" name="Graphic 42" descr="Document with solid fill">
            <a:extLst>
              <a:ext uri="{FF2B5EF4-FFF2-40B4-BE49-F238E27FC236}">
                <a16:creationId xmlns:a16="http://schemas.microsoft.com/office/drawing/2014/main" id="{8AC870E1-BA19-7203-66E1-F5A82C58D0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712" y="4316506"/>
            <a:ext cx="914400" cy="914400"/>
          </a:xfrm>
          <a:prstGeom prst="rect">
            <a:avLst/>
          </a:prstGeom>
        </p:spPr>
      </p:pic>
    </p:spTree>
    <p:extLst>
      <p:ext uri="{BB962C8B-B14F-4D97-AF65-F5344CB8AC3E}">
        <p14:creationId xmlns:p14="http://schemas.microsoft.com/office/powerpoint/2010/main" val="320135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AAC7-0AF3-EFA2-1046-C9AD8645B4BB}"/>
              </a:ext>
            </a:extLst>
          </p:cNvPr>
          <p:cNvSpPr>
            <a:spLocks noGrp="1"/>
          </p:cNvSpPr>
          <p:nvPr>
            <p:ph type="title"/>
          </p:nvPr>
        </p:nvSpPr>
        <p:spPr>
          <a:xfrm>
            <a:off x="0" y="0"/>
            <a:ext cx="12192000" cy="1417638"/>
          </a:xfrm>
        </p:spPr>
        <p:txBody>
          <a:bodyPr anchor="ctr">
            <a:normAutofit/>
          </a:bodyPr>
          <a:lstStyle/>
          <a:p>
            <a:r>
              <a:rPr lang="en-US"/>
              <a:t>Questions?</a:t>
            </a:r>
          </a:p>
        </p:txBody>
      </p:sp>
      <p:sp>
        <p:nvSpPr>
          <p:cNvPr id="3" name="Content Placeholder 2">
            <a:extLst>
              <a:ext uri="{FF2B5EF4-FFF2-40B4-BE49-F238E27FC236}">
                <a16:creationId xmlns:a16="http://schemas.microsoft.com/office/drawing/2014/main" id="{3564FED0-6F69-21DA-8911-B28CCE3936AF}"/>
              </a:ext>
            </a:extLst>
          </p:cNvPr>
          <p:cNvSpPr>
            <a:spLocks noGrp="1"/>
          </p:cNvSpPr>
          <p:nvPr>
            <p:ph idx="1"/>
          </p:nvPr>
        </p:nvSpPr>
        <p:spPr>
          <a:xfrm>
            <a:off x="531159" y="1559860"/>
            <a:ext cx="11051241" cy="4868862"/>
          </a:xfrm>
        </p:spPr>
        <p:txBody>
          <a:bodyPr>
            <a:normAutofit/>
          </a:bodyPr>
          <a:lstStyle/>
          <a:p>
            <a:r>
              <a:rPr lang="en-US"/>
              <a:t>Links to Healthcare.gov SEPV information:</a:t>
            </a:r>
          </a:p>
          <a:p>
            <a:pPr lvl="1"/>
            <a:r>
              <a:rPr lang="en-US" sz="2800"/>
              <a:t>Losing Coverage details: </a:t>
            </a:r>
            <a:r>
              <a:rPr lang="en-US" sz="2800">
                <a:hlinkClick r:id="rId2"/>
              </a:rPr>
              <a:t>https://www.healthcare.gov/help/losing-health-coverage/</a:t>
            </a:r>
            <a:r>
              <a:rPr lang="en-US" sz="2800"/>
              <a:t> </a:t>
            </a:r>
          </a:p>
          <a:p>
            <a:pPr lvl="1"/>
            <a:r>
              <a:rPr lang="en-US" sz="2800"/>
              <a:t>Special Enrollment Periods general information: </a:t>
            </a:r>
            <a:r>
              <a:rPr lang="en-US" sz="2800">
                <a:hlinkClick r:id="rId3"/>
              </a:rPr>
              <a:t>https://www.healthcare.gov/coverage-outside-open-enrollment/special-enrollment-period/</a:t>
            </a:r>
            <a:r>
              <a:rPr lang="en-US" sz="2800"/>
              <a:t> </a:t>
            </a:r>
          </a:p>
          <a:p>
            <a:pPr lvl="1"/>
            <a:r>
              <a:rPr lang="en-US" sz="2800"/>
              <a:t>How to submit docs to prove loss of coverage: </a:t>
            </a:r>
            <a:r>
              <a:rPr lang="en-US" sz="2800">
                <a:hlinkClick r:id="rId4"/>
              </a:rPr>
              <a:t>https://www.healthcare.gov/help/prove-coverage-loss/</a:t>
            </a:r>
            <a:r>
              <a:rPr lang="en-US" sz="2800"/>
              <a:t>  </a:t>
            </a:r>
          </a:p>
        </p:txBody>
      </p:sp>
      <p:pic>
        <p:nvPicPr>
          <p:cNvPr id="5" name="Picture 4">
            <a:extLst>
              <a:ext uri="{FF2B5EF4-FFF2-40B4-BE49-F238E27FC236}">
                <a16:creationId xmlns:a16="http://schemas.microsoft.com/office/drawing/2014/main" id="{D566FE57-7FAE-C0FA-D51B-3A61EC4BB39E}"/>
              </a:ext>
            </a:extLst>
          </p:cNvPr>
          <p:cNvPicPr>
            <a:picLocks noChangeAspect="1"/>
          </p:cNvPicPr>
          <p:nvPr/>
        </p:nvPicPr>
        <p:blipFill>
          <a:blip r:embed="rId5"/>
          <a:stretch>
            <a:fillRect/>
          </a:stretch>
        </p:blipFill>
        <p:spPr>
          <a:xfrm>
            <a:off x="1972235" y="6465259"/>
            <a:ext cx="10074089" cy="393277"/>
          </a:xfrm>
          <a:prstGeom prst="rect">
            <a:avLst/>
          </a:prstGeom>
        </p:spPr>
      </p:pic>
    </p:spTree>
    <p:extLst>
      <p:ext uri="{BB962C8B-B14F-4D97-AF65-F5344CB8AC3E}">
        <p14:creationId xmlns:p14="http://schemas.microsoft.com/office/powerpoint/2010/main" val="487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a:t>Agenda</a:t>
            </a:r>
          </a:p>
        </p:txBody>
      </p:sp>
      <p:graphicFrame>
        <p:nvGraphicFramePr>
          <p:cNvPr id="8" name="Content Placeholder 2">
            <a:extLst>
              <a:ext uri="{FF2B5EF4-FFF2-40B4-BE49-F238E27FC236}">
                <a16:creationId xmlns:a16="http://schemas.microsoft.com/office/drawing/2014/main" id="{81FFCEC9-7A6F-CFE2-BD9F-0945731461F3}"/>
              </a:ext>
            </a:extLst>
          </p:cNvPr>
          <p:cNvGraphicFramePr>
            <a:graphicFrameLocks noGrp="1"/>
          </p:cNvGraphicFramePr>
          <p:nvPr>
            <p:ph idx="1"/>
            <p:extLst>
              <p:ext uri="{D42A27DB-BD31-4B8C-83A1-F6EECF244321}">
                <p14:modId xmlns:p14="http://schemas.microsoft.com/office/powerpoint/2010/main" val="521537658"/>
              </p:ext>
            </p:extLst>
          </p:nvPr>
        </p:nvGraphicFramePr>
        <p:xfrm>
          <a:off x="466725" y="1069181"/>
          <a:ext cx="10425114" cy="435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hidden="1"/>
          <p:cNvSpPr>
            <a:spLocks noGrp="1"/>
          </p:cNvSpPr>
          <p:nvPr>
            <p:ph type="sldNum" sz="quarter" idx="10"/>
          </p:nvPr>
        </p:nvSpPr>
        <p:spPr>
          <a:xfrm>
            <a:off x="9144000" y="6286501"/>
            <a:ext cx="1143000" cy="365125"/>
          </a:xfrm>
          <a:prstGeom prst="rect">
            <a:avLst/>
          </a:prstGeom>
        </p:spPr>
        <p:txBody>
          <a:bodyPr/>
          <a:lstStyle/>
          <a:p>
            <a:pPr>
              <a:spcAft>
                <a:spcPts val="600"/>
              </a:spcAft>
              <a:defRPr/>
            </a:pPr>
            <a:fld id="{BDD63B33-3799-4944-86CE-BD9C84EA792F}" type="slidenum">
              <a:rPr lang="en-US">
                <a:solidFill>
                  <a:prstClr val="black">
                    <a:tint val="75000"/>
                  </a:prstClr>
                </a:solidFill>
              </a:rPr>
              <a:pPr>
                <a:spcAft>
                  <a:spcPts val="600"/>
                </a:spcAft>
                <a:defRPr/>
              </a:pPr>
              <a:t>2</a:t>
            </a:fld>
            <a:endParaRPr lang="en-US">
              <a:solidFill>
                <a:prstClr val="black">
                  <a:tint val="75000"/>
                </a:prstClr>
              </a:solidFill>
            </a:endParaRPr>
          </a:p>
        </p:txBody>
      </p:sp>
      <p:pic>
        <p:nvPicPr>
          <p:cNvPr id="19" name="Picture 18">
            <a:extLst>
              <a:ext uri="{FF2B5EF4-FFF2-40B4-BE49-F238E27FC236}">
                <a16:creationId xmlns:a16="http://schemas.microsoft.com/office/drawing/2014/main" id="{3EE63E3D-4508-71D2-A742-1741CDB31310}"/>
              </a:ext>
            </a:extLst>
          </p:cNvPr>
          <p:cNvPicPr>
            <a:picLocks noChangeAspect="1"/>
          </p:cNvPicPr>
          <p:nvPr/>
        </p:nvPicPr>
        <p:blipFill>
          <a:blip r:embed="rId8"/>
          <a:stretch>
            <a:fillRect/>
          </a:stretch>
        </p:blipFill>
        <p:spPr>
          <a:xfrm>
            <a:off x="2117911" y="6463158"/>
            <a:ext cx="10074089" cy="393277"/>
          </a:xfrm>
          <a:prstGeom prst="rect">
            <a:avLst/>
          </a:prstGeom>
        </p:spPr>
      </p:pic>
    </p:spTree>
    <p:extLst>
      <p:ext uri="{BB962C8B-B14F-4D97-AF65-F5344CB8AC3E}">
        <p14:creationId xmlns:p14="http://schemas.microsoft.com/office/powerpoint/2010/main" val="3675417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0DDC-B4DA-7BB0-EA21-EF19FEE2A9C5}"/>
              </a:ext>
            </a:extLst>
          </p:cNvPr>
          <p:cNvSpPr>
            <a:spLocks noGrp="1"/>
          </p:cNvSpPr>
          <p:nvPr>
            <p:ph type="title"/>
          </p:nvPr>
        </p:nvSpPr>
        <p:spPr>
          <a:xfrm>
            <a:off x="0" y="0"/>
            <a:ext cx="12192000" cy="971585"/>
          </a:xfrm>
        </p:spPr>
        <p:txBody>
          <a:bodyPr>
            <a:normAutofit/>
          </a:bodyPr>
          <a:lstStyle/>
          <a:p>
            <a:r>
              <a:rPr lang="en-US" sz="3200">
                <a:solidFill>
                  <a:schemeClr val="tx1"/>
                </a:solidFill>
              </a:rPr>
              <a:t>Special Enrollment Period (SEP) Overview</a:t>
            </a:r>
          </a:p>
        </p:txBody>
      </p:sp>
      <p:sp>
        <p:nvSpPr>
          <p:cNvPr id="3" name="Content Placeholder 2">
            <a:extLst>
              <a:ext uri="{FF2B5EF4-FFF2-40B4-BE49-F238E27FC236}">
                <a16:creationId xmlns:a16="http://schemas.microsoft.com/office/drawing/2014/main" id="{F4427087-5A6A-1931-6827-2350A467D678}"/>
              </a:ext>
            </a:extLst>
          </p:cNvPr>
          <p:cNvSpPr>
            <a:spLocks noGrp="1"/>
          </p:cNvSpPr>
          <p:nvPr>
            <p:ph sz="quarter" idx="13"/>
          </p:nvPr>
        </p:nvSpPr>
        <p:spPr>
          <a:xfrm>
            <a:off x="-186453" y="1078925"/>
            <a:ext cx="12186080" cy="5396864"/>
          </a:xfrm>
        </p:spPr>
        <p:txBody>
          <a:bodyPr vert="horz" lIns="91440" tIns="45720" rIns="91440" bIns="45720" rtlCol="0" anchor="t">
            <a:normAutofit lnSpcReduction="10000"/>
          </a:bodyPr>
          <a:lstStyle/>
          <a:p>
            <a:pPr marL="796925" lvl="1" indent="-342900">
              <a:buChar char="•"/>
              <a:defRPr/>
            </a:pPr>
            <a:r>
              <a:rPr lang="en-US" sz="2000" b="1" dirty="0">
                <a:solidFill>
                  <a:schemeClr val="tx1"/>
                </a:solidFill>
              </a:rPr>
              <a:t>SEPs </a:t>
            </a:r>
            <a:r>
              <a:rPr lang="en-US" sz="2000" dirty="0">
                <a:solidFill>
                  <a:schemeClr val="tx1"/>
                </a:solidFill>
              </a:rPr>
              <a:t>provide a way for people who lose health insurance or experience other qualifying events, during the year, to enroll in or change coverage outside of the annual open enrollment period</a:t>
            </a:r>
            <a:endParaRPr lang="en-US" sz="2000">
              <a:solidFill>
                <a:schemeClr val="tx1"/>
              </a:solidFill>
              <a:ea typeface="Calibri"/>
              <a:cs typeface="Calibri"/>
            </a:endParaRPr>
          </a:p>
          <a:p>
            <a:pPr marL="796925" lvl="1" indent="-342900">
              <a:buFont typeface="Arial" pitchFamily="34" charset="0"/>
              <a:buChar char="•"/>
              <a:defRPr/>
            </a:pPr>
            <a:r>
              <a:rPr lang="en-US" sz="2000" dirty="0">
                <a:solidFill>
                  <a:schemeClr val="tx1"/>
                </a:solidFill>
              </a:rPr>
              <a:t>In most cases, consumers must have prior minimum essential coverage (MEC) for at least 60 days before attesting to a SEP.</a:t>
            </a:r>
            <a:endParaRPr lang="en-US" sz="2000">
              <a:solidFill>
                <a:schemeClr val="tx1"/>
              </a:solidFill>
              <a:ea typeface="Calibri"/>
              <a:cs typeface="Calibri"/>
            </a:endParaRPr>
          </a:p>
          <a:p>
            <a:pPr marL="796925" lvl="1" indent="-342900">
              <a:buChar char="•"/>
              <a:defRPr/>
            </a:pPr>
            <a:r>
              <a:rPr lang="en-US" sz="2000" dirty="0">
                <a:solidFill>
                  <a:schemeClr val="tx1"/>
                </a:solidFill>
              </a:rPr>
              <a:t>For most SEPs, consumers have </a:t>
            </a:r>
            <a:r>
              <a:rPr lang="en-US" sz="2000" b="1" dirty="0">
                <a:solidFill>
                  <a:schemeClr val="tx1"/>
                </a:solidFill>
              </a:rPr>
              <a:t>60 days </a:t>
            </a:r>
            <a:r>
              <a:rPr lang="en-US" sz="2000" dirty="0">
                <a:solidFill>
                  <a:schemeClr val="tx1"/>
                </a:solidFill>
              </a:rPr>
              <a:t>from the date of the qualifying event to enroll in or change coverage.</a:t>
            </a:r>
            <a:endParaRPr lang="en-US" sz="2000">
              <a:solidFill>
                <a:schemeClr val="tx1"/>
              </a:solidFill>
              <a:ea typeface="Calibri"/>
              <a:cs typeface="Calibri"/>
            </a:endParaRPr>
          </a:p>
          <a:p>
            <a:pPr marL="454025" lvl="1" indent="0">
              <a:buNone/>
              <a:defRPr/>
            </a:pPr>
            <a:endParaRPr lang="en-US" sz="2100" dirty="0">
              <a:solidFill>
                <a:schemeClr val="tx1"/>
              </a:solidFill>
              <a:ea typeface="Calibri"/>
              <a:cs typeface="Calibri"/>
            </a:endParaRPr>
          </a:p>
          <a:p>
            <a:pPr marL="796925" lvl="1" indent="-342900">
              <a:buChar char="•"/>
              <a:defRPr/>
            </a:pPr>
            <a:r>
              <a:rPr lang="en-US" sz="2000" b="1" dirty="0">
                <a:solidFill>
                  <a:schemeClr val="tx1"/>
                </a:solidFill>
              </a:rPr>
              <a:t>Special Enrollment Period Verification (SEPV)</a:t>
            </a:r>
            <a:r>
              <a:rPr lang="en-US" sz="2000" dirty="0">
                <a:solidFill>
                  <a:schemeClr val="tx1"/>
                </a:solidFill>
              </a:rPr>
              <a:t> is a process that aims to confirm a consumer’s application attestation of experiencing a Qualifying Life Event which would make them eligible for a Special Enrollment Period (SEP).</a:t>
            </a:r>
            <a:endParaRPr lang="en-US" sz="2000" dirty="0">
              <a:solidFill>
                <a:schemeClr val="tx1"/>
              </a:solidFill>
              <a:ea typeface="Calibri"/>
              <a:cs typeface="Calibri"/>
            </a:endParaRPr>
          </a:p>
          <a:p>
            <a:pPr marL="796925" lvl="1" indent="-342900">
              <a:buChar char="•"/>
              <a:defRPr/>
            </a:pPr>
            <a:r>
              <a:rPr lang="en-US" sz="2000" dirty="0">
                <a:solidFill>
                  <a:schemeClr val="tx1"/>
                </a:solidFill>
                <a:ea typeface="Calibri"/>
                <a:cs typeface="Calibri"/>
              </a:rPr>
              <a:t>Beginning May 16, 2025, CMS resumed SEP Verification (SEPV) for the Loss of MEC SEP only. </a:t>
            </a:r>
          </a:p>
          <a:p>
            <a:pPr marL="796925" lvl="1" indent="-342900">
              <a:buChar char="•"/>
              <a:defRPr/>
            </a:pPr>
            <a:r>
              <a:rPr lang="en-US" sz="2000" dirty="0"/>
              <a:t>New, unenrolled applicants who attest to losing MEC as a SEP qualifying event will be subject to the SEPV process of pre-enrollment verification.</a:t>
            </a:r>
            <a:endParaRPr lang="en-US" sz="2000" dirty="0">
              <a:ea typeface="Calibri"/>
              <a:cs typeface="Calibri"/>
            </a:endParaRPr>
          </a:p>
          <a:p>
            <a:pPr lvl="2">
              <a:defRPr/>
            </a:pPr>
            <a:r>
              <a:rPr lang="en-US" sz="1800" dirty="0">
                <a:ea typeface="Calibri"/>
                <a:cs typeface="Calibri"/>
              </a:rPr>
              <a:t>Some consumers will be able to have their loss of MEC verified at application submission through trusted data sources.</a:t>
            </a:r>
          </a:p>
          <a:p>
            <a:pPr lvl="2">
              <a:defRPr/>
            </a:pPr>
            <a:r>
              <a:rPr lang="en-US" sz="1800" dirty="0"/>
              <a:t>Other eligible consumers must submit documents that confirm their SEP eligibility </a:t>
            </a:r>
            <a:r>
              <a:rPr lang="en-US" sz="1800" b="1" dirty="0"/>
              <a:t>before</a:t>
            </a:r>
            <a:r>
              <a:rPr lang="en-US" sz="1800" dirty="0"/>
              <a:t> they can enroll and start using their Marketplace coverage</a:t>
            </a:r>
            <a:endParaRPr lang="en-US" sz="1800" dirty="0">
              <a:ea typeface="Calibri"/>
              <a:cs typeface="Calibri"/>
            </a:endParaRPr>
          </a:p>
          <a:p>
            <a:pPr lvl="1" indent="-288925">
              <a:defRPr/>
            </a:pPr>
            <a:endParaRPr lang="en-US" sz="2400" dirty="0"/>
          </a:p>
          <a:p>
            <a:pPr lvl="1" indent="-288925">
              <a:defRPr/>
            </a:pPr>
            <a:endParaRPr lang="en-US" sz="1800" b="1" dirty="0">
              <a:ea typeface="Times New Roman" panose="02020603050405020304" pitchFamily="18" charset="0"/>
              <a:cs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F3BCCFB5-DE7A-34E3-C18A-0CEBD903EDEB}"/>
              </a:ext>
            </a:extLst>
          </p:cNvPr>
          <p:cNvPicPr>
            <a:picLocks noChangeAspect="1"/>
          </p:cNvPicPr>
          <p:nvPr/>
        </p:nvPicPr>
        <p:blipFill>
          <a:blip r:embed="rId3"/>
          <a:stretch>
            <a:fillRect/>
          </a:stretch>
        </p:blipFill>
        <p:spPr>
          <a:xfrm>
            <a:off x="1703293" y="6476465"/>
            <a:ext cx="10074089" cy="393277"/>
          </a:xfrm>
          <a:prstGeom prst="rect">
            <a:avLst/>
          </a:prstGeom>
        </p:spPr>
      </p:pic>
    </p:spTree>
    <p:extLst>
      <p:ext uri="{BB962C8B-B14F-4D97-AF65-F5344CB8AC3E}">
        <p14:creationId xmlns:p14="http://schemas.microsoft.com/office/powerpoint/2010/main" val="372156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5CA4-B33E-C8C8-D4D1-2F4D55ACAD5D}"/>
              </a:ext>
            </a:extLst>
          </p:cNvPr>
          <p:cNvSpPr>
            <a:spLocks noGrp="1"/>
          </p:cNvSpPr>
          <p:nvPr>
            <p:ph type="title"/>
          </p:nvPr>
        </p:nvSpPr>
        <p:spPr>
          <a:xfrm>
            <a:off x="0" y="0"/>
            <a:ext cx="12192000" cy="842683"/>
          </a:xfrm>
        </p:spPr>
        <p:txBody>
          <a:bodyPr/>
          <a:lstStyle/>
          <a:p>
            <a:r>
              <a:rPr lang="en-US" dirty="0">
                <a:ea typeface="Calibri"/>
                <a:cs typeface="Calibri"/>
              </a:rPr>
              <a:t>SEP Operations</a:t>
            </a:r>
            <a:endParaRPr lang="en-US" dirty="0"/>
          </a:p>
        </p:txBody>
      </p:sp>
      <p:sp>
        <p:nvSpPr>
          <p:cNvPr id="11" name="Content Placeholder 2">
            <a:extLst>
              <a:ext uri="{FF2B5EF4-FFF2-40B4-BE49-F238E27FC236}">
                <a16:creationId xmlns:a16="http://schemas.microsoft.com/office/drawing/2014/main" id="{94AE3375-F6FA-9668-DB0D-52A4AC506A77}"/>
              </a:ext>
            </a:extLst>
          </p:cNvPr>
          <p:cNvSpPr txBox="1">
            <a:spLocks/>
          </p:cNvSpPr>
          <p:nvPr/>
        </p:nvSpPr>
        <p:spPr>
          <a:xfrm>
            <a:off x="297648" y="1248549"/>
            <a:ext cx="11379742" cy="432422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ea typeface="+mn-lt"/>
                <a:cs typeface="+mn-lt"/>
              </a:rPr>
              <a:t>All Exchanges must follow federal regulation regarding implementation of SEPs, such as definition of SEP triggering events, rules for coverage effective dates, etc.; however, there may be differences in how SBEs operationalize certain SEPs versus how the FFE operationalizes these SEPs. </a:t>
            </a:r>
          </a:p>
          <a:p>
            <a:pPr marL="0" indent="0">
              <a:buNone/>
            </a:pPr>
            <a:endParaRPr lang="en-US" sz="2400" dirty="0">
              <a:ea typeface="+mn-lt"/>
              <a:cs typeface="+mn-lt"/>
            </a:endParaRPr>
          </a:p>
          <a:p>
            <a:r>
              <a:rPr lang="en-US" sz="2400" dirty="0">
                <a:ea typeface="+mn-lt"/>
                <a:cs typeface="+mn-lt"/>
              </a:rPr>
              <a:t>Eligibility for most SEPs can be granted through the Marketplace application</a:t>
            </a:r>
            <a:r>
              <a:rPr lang="en-US" sz="2400" dirty="0">
                <a:solidFill>
                  <a:srgbClr val="FF0000"/>
                </a:solidFill>
                <a:ea typeface="+mn-lt"/>
                <a:cs typeface="+mn-lt"/>
              </a:rPr>
              <a:t> </a:t>
            </a:r>
            <a:r>
              <a:rPr lang="en-US" sz="2400" dirty="0">
                <a:ea typeface="+mn-lt"/>
                <a:cs typeface="+mn-lt"/>
              </a:rPr>
              <a:t>or DE/EDE entity. However, to be determined eligible for certain SEPs, consumers may need to reach out to the Marketplace Call Center. These SEPs include: </a:t>
            </a:r>
            <a:endParaRPr lang="en-US" sz="1400" b="1" dirty="0">
              <a:ea typeface="+mn-lt"/>
              <a:cs typeface="+mn-lt"/>
            </a:endParaRPr>
          </a:p>
          <a:p>
            <a:pPr lvl="1"/>
            <a:r>
              <a:rPr lang="en-US" sz="2000" dirty="0">
                <a:ea typeface="+mn-lt"/>
                <a:cs typeface="+mn-lt"/>
              </a:rPr>
              <a:t>Impacted by Natural Disasters, Domestic Violence and Spousal Abandonment, or an Unexpected Situation such as a serious medical condition or State or National emergency.</a:t>
            </a:r>
            <a:r>
              <a:rPr lang="en-US" sz="2000" baseline="30000" dirty="0">
                <a:ea typeface="+mn-lt"/>
                <a:cs typeface="+mn-lt"/>
              </a:rPr>
              <a:t>1</a:t>
            </a:r>
          </a:p>
          <a:p>
            <a:pPr lvl="1"/>
            <a:r>
              <a:rPr lang="en-US" sz="2000" dirty="0">
                <a:ea typeface="Calibri"/>
                <a:cs typeface="Calibri"/>
              </a:rPr>
              <a:t>There is a semi-automated set of operations that addresses many of these scenarios.</a:t>
            </a:r>
          </a:p>
          <a:p>
            <a:endParaRPr lang="en-US" sz="2400" dirty="0">
              <a:ea typeface="Calibri"/>
              <a:cs typeface="Calibri"/>
            </a:endParaRPr>
          </a:p>
          <a:p>
            <a:endParaRPr lang="en-US" sz="2400" dirty="0">
              <a:ea typeface="+mn-lt"/>
              <a:cs typeface="+mn-lt"/>
            </a:endParaRPr>
          </a:p>
        </p:txBody>
      </p:sp>
      <p:pic>
        <p:nvPicPr>
          <p:cNvPr id="13" name="Picture 12">
            <a:extLst>
              <a:ext uri="{FF2B5EF4-FFF2-40B4-BE49-F238E27FC236}">
                <a16:creationId xmlns:a16="http://schemas.microsoft.com/office/drawing/2014/main" id="{3919635E-BDE9-73D1-E6AA-082B78E0A3B4}"/>
              </a:ext>
            </a:extLst>
          </p:cNvPr>
          <p:cNvPicPr>
            <a:picLocks noChangeAspect="1"/>
          </p:cNvPicPr>
          <p:nvPr/>
        </p:nvPicPr>
        <p:blipFill>
          <a:blip r:embed="rId2"/>
          <a:stretch>
            <a:fillRect/>
          </a:stretch>
        </p:blipFill>
        <p:spPr>
          <a:xfrm>
            <a:off x="2117911" y="6498877"/>
            <a:ext cx="10074089" cy="393277"/>
          </a:xfrm>
          <a:prstGeom prst="rect">
            <a:avLst/>
          </a:prstGeom>
        </p:spPr>
      </p:pic>
      <p:sp>
        <p:nvSpPr>
          <p:cNvPr id="3" name="TextBox 2">
            <a:extLst>
              <a:ext uri="{FF2B5EF4-FFF2-40B4-BE49-F238E27FC236}">
                <a16:creationId xmlns:a16="http://schemas.microsoft.com/office/drawing/2014/main" id="{7E2F0CEE-066F-8ADB-1CF9-1AC49D69A7BA}"/>
              </a:ext>
            </a:extLst>
          </p:cNvPr>
          <p:cNvSpPr txBox="1"/>
          <p:nvPr/>
        </p:nvSpPr>
        <p:spPr>
          <a:xfrm>
            <a:off x="5769429" y="5781155"/>
            <a:ext cx="6175827" cy="369332"/>
          </a:xfrm>
          <a:prstGeom prst="rect">
            <a:avLst/>
          </a:prstGeom>
          <a:noFill/>
        </p:spPr>
        <p:txBody>
          <a:bodyPr wrap="square" rtlCol="0">
            <a:spAutoFit/>
          </a:bodyPr>
          <a:lstStyle/>
          <a:p>
            <a:r>
              <a:rPr lang="en-US" baseline="30000" dirty="0"/>
              <a:t>1</a:t>
            </a:r>
            <a:r>
              <a:rPr lang="en-US" dirty="0"/>
              <a:t> </a:t>
            </a:r>
            <a:r>
              <a:rPr lang="en-US" sz="1200" dirty="0"/>
              <a:t>Regulatory authority for these SEPs is found at 45 CFR 155.420(d)(9)-(10)</a:t>
            </a:r>
            <a:endParaRPr lang="en-US" sz="1200" baseline="30000" dirty="0"/>
          </a:p>
        </p:txBody>
      </p:sp>
    </p:spTree>
    <p:extLst>
      <p:ext uri="{BB962C8B-B14F-4D97-AF65-F5344CB8AC3E}">
        <p14:creationId xmlns:p14="http://schemas.microsoft.com/office/powerpoint/2010/main" val="151779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0DDC-B4DA-7BB0-EA21-EF19FEE2A9C5}"/>
              </a:ext>
            </a:extLst>
          </p:cNvPr>
          <p:cNvSpPr>
            <a:spLocks noGrp="1"/>
          </p:cNvSpPr>
          <p:nvPr>
            <p:ph type="title"/>
          </p:nvPr>
        </p:nvSpPr>
        <p:spPr/>
        <p:txBody>
          <a:bodyPr anchor="ctr">
            <a:normAutofit/>
          </a:bodyPr>
          <a:lstStyle/>
          <a:p>
            <a:r>
              <a:rPr lang="en-US"/>
              <a:t>SEPV Process</a:t>
            </a:r>
          </a:p>
        </p:txBody>
      </p:sp>
      <p:sp>
        <p:nvSpPr>
          <p:cNvPr id="3" name="Content Placeholder 2">
            <a:extLst>
              <a:ext uri="{FF2B5EF4-FFF2-40B4-BE49-F238E27FC236}">
                <a16:creationId xmlns:a16="http://schemas.microsoft.com/office/drawing/2014/main" id="{F4427087-5A6A-1931-6827-2350A467D678}"/>
              </a:ext>
            </a:extLst>
          </p:cNvPr>
          <p:cNvSpPr>
            <a:spLocks noGrp="1"/>
          </p:cNvSpPr>
          <p:nvPr>
            <p:ph idx="1"/>
          </p:nvPr>
        </p:nvSpPr>
        <p:spPr>
          <a:xfrm>
            <a:off x="438412" y="1378907"/>
            <a:ext cx="11137726" cy="4953000"/>
          </a:xfrm>
        </p:spPr>
        <p:txBody>
          <a:bodyPr vert="horz" lIns="91440" tIns="45720" rIns="91440" bIns="45720" rtlCol="0" anchor="t">
            <a:normAutofit/>
          </a:bodyPr>
          <a:lstStyle/>
          <a:p>
            <a:pPr>
              <a:defRPr/>
            </a:pPr>
            <a:r>
              <a:rPr lang="en-US" sz="2700" dirty="0"/>
              <a:t>An SVI (SEP Verification Issue) is created when new applicants qualify for an SEP that is subject to pre-enrollment verification.</a:t>
            </a:r>
            <a:endParaRPr lang="en-US" sz="2700">
              <a:ea typeface="Calibri"/>
              <a:cs typeface="Calibri"/>
            </a:endParaRPr>
          </a:p>
          <a:p>
            <a:pPr marL="0" indent="0">
              <a:buNone/>
              <a:defRPr/>
            </a:pPr>
            <a:endParaRPr lang="en-US" sz="2700" dirty="0">
              <a:ea typeface="Calibri"/>
              <a:cs typeface="Calibri"/>
            </a:endParaRPr>
          </a:p>
          <a:p>
            <a:pPr>
              <a:defRPr/>
            </a:pPr>
            <a:r>
              <a:rPr lang="en-US" sz="2700" dirty="0"/>
              <a:t>Before new applicants can be enrolled in and start using their coverage, they must submit documents to confirm their SEP qualifying event.</a:t>
            </a:r>
            <a:endParaRPr lang="en-US" sz="2700" dirty="0">
              <a:ea typeface="Calibri"/>
              <a:cs typeface="Calibri"/>
            </a:endParaRPr>
          </a:p>
          <a:p>
            <a:pPr marL="0" indent="0">
              <a:buNone/>
            </a:pPr>
            <a:endParaRPr lang="en-US" sz="2700" dirty="0">
              <a:ea typeface="Calibri"/>
              <a:cs typeface="Calibri"/>
            </a:endParaRPr>
          </a:p>
          <a:p>
            <a:r>
              <a:rPr lang="en-US" sz="2700" dirty="0"/>
              <a:t>The SVI type will be tied to the SEP qualifying event to which they attested on their application, like a loss of health coverage.</a:t>
            </a:r>
            <a:endParaRPr lang="en-US" sz="2700" dirty="0">
              <a:ea typeface="Calibri"/>
              <a:cs typeface="Calibri"/>
            </a:endParaRPr>
          </a:p>
          <a:p>
            <a:pPr marL="0" indent="0">
              <a:buNone/>
            </a:pPr>
            <a:br>
              <a:rPr lang="en-US" dirty="0"/>
            </a:br>
            <a:endParaRPr lang="en-US" b="1">
              <a:ea typeface="Calibri"/>
              <a:cs typeface="Calibri"/>
            </a:endParaRPr>
          </a:p>
          <a:p>
            <a:endParaRPr lang="en-US"/>
          </a:p>
        </p:txBody>
      </p:sp>
      <p:pic>
        <p:nvPicPr>
          <p:cNvPr id="5" name="Picture 4">
            <a:extLst>
              <a:ext uri="{FF2B5EF4-FFF2-40B4-BE49-F238E27FC236}">
                <a16:creationId xmlns:a16="http://schemas.microsoft.com/office/drawing/2014/main" id="{B67544CC-B23A-4084-4CC3-896B0EDDFF42}"/>
              </a:ext>
            </a:extLst>
          </p:cNvPr>
          <p:cNvPicPr>
            <a:picLocks noChangeAspect="1"/>
          </p:cNvPicPr>
          <p:nvPr/>
        </p:nvPicPr>
        <p:blipFill>
          <a:blip r:embed="rId3"/>
          <a:stretch>
            <a:fillRect/>
          </a:stretch>
        </p:blipFill>
        <p:spPr>
          <a:xfrm>
            <a:off x="1882587" y="6465259"/>
            <a:ext cx="10074089" cy="393277"/>
          </a:xfrm>
          <a:prstGeom prst="rect">
            <a:avLst/>
          </a:prstGeom>
        </p:spPr>
      </p:pic>
    </p:spTree>
    <p:extLst>
      <p:ext uri="{BB962C8B-B14F-4D97-AF65-F5344CB8AC3E}">
        <p14:creationId xmlns:p14="http://schemas.microsoft.com/office/powerpoint/2010/main" val="336841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F77E7-AC93-E6AE-15C6-3570312F8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93DD2A-D59A-6CF6-25D2-B0FB84A30456}"/>
              </a:ext>
            </a:extLst>
          </p:cNvPr>
          <p:cNvSpPr>
            <a:spLocks noGrp="1"/>
          </p:cNvSpPr>
          <p:nvPr>
            <p:ph type="title"/>
          </p:nvPr>
        </p:nvSpPr>
        <p:spPr/>
        <p:txBody>
          <a:bodyPr anchor="ctr">
            <a:normAutofit/>
          </a:bodyPr>
          <a:lstStyle/>
          <a:p>
            <a:pPr>
              <a:lnSpc>
                <a:spcPct val="90000"/>
              </a:lnSpc>
            </a:pPr>
            <a:r>
              <a:rPr lang="en-US" sz="3300"/>
              <a:t>SEPV Process</a:t>
            </a:r>
            <a:br>
              <a:rPr lang="en-US" sz="3300"/>
            </a:br>
            <a:r>
              <a:rPr lang="en-US" sz="3300"/>
              <a:t>What Happens When an SVI Is Generated?</a:t>
            </a:r>
          </a:p>
        </p:txBody>
      </p:sp>
      <p:pic>
        <p:nvPicPr>
          <p:cNvPr id="5" name="Content Placeholder 4">
            <a:extLst>
              <a:ext uri="{FF2B5EF4-FFF2-40B4-BE49-F238E27FC236}">
                <a16:creationId xmlns:a16="http://schemas.microsoft.com/office/drawing/2014/main" id="{3EC6C712-3894-CACD-265B-C8A87BF3A9E4}"/>
              </a:ext>
            </a:extLst>
          </p:cNvPr>
          <p:cNvPicPr>
            <a:picLocks noGrp="1" noChangeAspect="1"/>
          </p:cNvPicPr>
          <p:nvPr>
            <p:ph idx="1"/>
          </p:nvPr>
        </p:nvPicPr>
        <p:blipFill>
          <a:blip r:embed="rId3"/>
          <a:stretch>
            <a:fillRect/>
          </a:stretch>
        </p:blipFill>
        <p:spPr>
          <a:xfrm>
            <a:off x="839605" y="1392441"/>
            <a:ext cx="9923836" cy="4461420"/>
          </a:xfrm>
          <a:noFill/>
        </p:spPr>
      </p:pic>
      <p:pic>
        <p:nvPicPr>
          <p:cNvPr id="4" name="Picture 3">
            <a:extLst>
              <a:ext uri="{FF2B5EF4-FFF2-40B4-BE49-F238E27FC236}">
                <a16:creationId xmlns:a16="http://schemas.microsoft.com/office/drawing/2014/main" id="{E0F38A44-4FE6-F5C3-12A4-DB0E7DA95469}"/>
              </a:ext>
            </a:extLst>
          </p:cNvPr>
          <p:cNvPicPr>
            <a:picLocks noChangeAspect="1"/>
          </p:cNvPicPr>
          <p:nvPr/>
        </p:nvPicPr>
        <p:blipFill>
          <a:blip r:embed="rId4"/>
          <a:stretch>
            <a:fillRect/>
          </a:stretch>
        </p:blipFill>
        <p:spPr>
          <a:xfrm>
            <a:off x="1882587" y="6465259"/>
            <a:ext cx="10074089" cy="393277"/>
          </a:xfrm>
          <a:prstGeom prst="rect">
            <a:avLst/>
          </a:prstGeom>
        </p:spPr>
      </p:pic>
    </p:spTree>
    <p:extLst>
      <p:ext uri="{BB962C8B-B14F-4D97-AF65-F5344CB8AC3E}">
        <p14:creationId xmlns:p14="http://schemas.microsoft.com/office/powerpoint/2010/main" val="197013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DAE3C-DEB8-2C80-40B2-1E209B0C8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B41DA8-8BCD-532E-2B6E-0C242B5D0B84}"/>
              </a:ext>
            </a:extLst>
          </p:cNvPr>
          <p:cNvSpPr>
            <a:spLocks noGrp="1"/>
          </p:cNvSpPr>
          <p:nvPr>
            <p:ph type="title"/>
          </p:nvPr>
        </p:nvSpPr>
        <p:spPr/>
        <p:txBody>
          <a:bodyPr anchor="ctr">
            <a:normAutofit/>
          </a:bodyPr>
          <a:lstStyle/>
          <a:p>
            <a:pPr>
              <a:lnSpc>
                <a:spcPct val="90000"/>
              </a:lnSpc>
            </a:pPr>
            <a:r>
              <a:rPr lang="en-US" sz="3300"/>
              <a:t>SEPV Process</a:t>
            </a:r>
            <a:br>
              <a:rPr lang="en-US" sz="3300"/>
            </a:br>
            <a:r>
              <a:rPr lang="en-US" sz="3300"/>
              <a:t>What Is The Difference Between an SVI and a DMI?</a:t>
            </a:r>
          </a:p>
        </p:txBody>
      </p:sp>
      <p:pic>
        <p:nvPicPr>
          <p:cNvPr id="4" name="Picture 3">
            <a:extLst>
              <a:ext uri="{FF2B5EF4-FFF2-40B4-BE49-F238E27FC236}">
                <a16:creationId xmlns:a16="http://schemas.microsoft.com/office/drawing/2014/main" id="{094D8D40-0CD3-4CA5-322F-6945B2676279}"/>
              </a:ext>
            </a:extLst>
          </p:cNvPr>
          <p:cNvPicPr>
            <a:picLocks noChangeAspect="1"/>
          </p:cNvPicPr>
          <p:nvPr/>
        </p:nvPicPr>
        <p:blipFill>
          <a:blip r:embed="rId3"/>
          <a:stretch>
            <a:fillRect/>
          </a:stretch>
        </p:blipFill>
        <p:spPr>
          <a:xfrm>
            <a:off x="1983440" y="6465259"/>
            <a:ext cx="10074089" cy="393277"/>
          </a:xfrm>
          <a:prstGeom prst="rect">
            <a:avLst/>
          </a:prstGeom>
        </p:spPr>
      </p:pic>
      <p:graphicFrame>
        <p:nvGraphicFramePr>
          <p:cNvPr id="7" name="Content Placeholder 6">
            <a:extLst>
              <a:ext uri="{FF2B5EF4-FFF2-40B4-BE49-F238E27FC236}">
                <a16:creationId xmlns:a16="http://schemas.microsoft.com/office/drawing/2014/main" id="{6B7453DC-6816-8B66-7D99-34AF2793FC4D}"/>
              </a:ext>
            </a:extLst>
          </p:cNvPr>
          <p:cNvGraphicFramePr>
            <a:graphicFrameLocks noGrp="1"/>
          </p:cNvGraphicFramePr>
          <p:nvPr>
            <p:ph idx="1"/>
            <p:extLst>
              <p:ext uri="{D42A27DB-BD31-4B8C-83A1-F6EECF244321}">
                <p14:modId xmlns:p14="http://schemas.microsoft.com/office/powerpoint/2010/main" val="3573131698"/>
              </p:ext>
            </p:extLst>
          </p:nvPr>
        </p:nvGraphicFramePr>
        <p:xfrm>
          <a:off x="256547" y="1320720"/>
          <a:ext cx="5431594" cy="3798512"/>
        </p:xfrm>
        <a:graphic>
          <a:graphicData uri="http://schemas.openxmlformats.org/drawingml/2006/table">
            <a:tbl>
              <a:tblPr firstRow="1" bandRow="1">
                <a:tableStyleId>{5C22544A-7EE6-4342-B048-85BDC9FD1C3A}</a:tableStyleId>
              </a:tblPr>
              <a:tblGrid>
                <a:gridCol w="5431594">
                  <a:extLst>
                    <a:ext uri="{9D8B030D-6E8A-4147-A177-3AD203B41FA5}">
                      <a16:colId xmlns:a16="http://schemas.microsoft.com/office/drawing/2014/main" val="3740364710"/>
                    </a:ext>
                  </a:extLst>
                </a:gridCol>
              </a:tblGrid>
              <a:tr h="894556">
                <a:tc>
                  <a:txBody>
                    <a:bodyPr/>
                    <a:lstStyle/>
                    <a:p>
                      <a:pPr algn="ctr"/>
                      <a:r>
                        <a:rPr lang="en-US" sz="2800" dirty="0"/>
                        <a:t>SVI</a:t>
                      </a:r>
                    </a:p>
                    <a:p>
                      <a:pPr lvl="0" algn="ctr">
                        <a:buNone/>
                      </a:pPr>
                      <a:r>
                        <a:rPr lang="en-US" sz="2800" dirty="0"/>
                        <a:t>SEP Verification Issue</a:t>
                      </a:r>
                    </a:p>
                  </a:txBody>
                  <a:tcPr/>
                </a:tc>
                <a:extLst>
                  <a:ext uri="{0D108BD9-81ED-4DB2-BD59-A6C34878D82A}">
                    <a16:rowId xmlns:a16="http://schemas.microsoft.com/office/drawing/2014/main" val="1092879008"/>
                  </a:ext>
                </a:extLst>
              </a:tr>
              <a:tr h="2853632">
                <a:tc>
                  <a:txBody>
                    <a:bodyPr/>
                    <a:lstStyle/>
                    <a:p>
                      <a:pPr marL="285750" indent="-285750">
                        <a:buFont typeface="Arial"/>
                        <a:buChar char="•"/>
                      </a:pPr>
                      <a:r>
                        <a:rPr lang="en-US" sz="1700" b="1" dirty="0"/>
                        <a:t>Consumer must prove:</a:t>
                      </a:r>
                      <a:r>
                        <a:rPr lang="en-US" sz="1700" dirty="0"/>
                        <a:t> Event that makes them eligible for an SEP.</a:t>
                      </a:r>
                    </a:p>
                    <a:p>
                      <a:pPr marL="285750" lvl="0" indent="-285750">
                        <a:buFont typeface="Arial"/>
                        <a:buChar char="•"/>
                      </a:pPr>
                      <a:r>
                        <a:rPr lang="en-US" sz="1700" b="1" dirty="0"/>
                        <a:t>Deadline to submit documents:</a:t>
                      </a:r>
                      <a:r>
                        <a:rPr lang="en-US" sz="1700" dirty="0"/>
                        <a:t> 30 days after the consumer selects a plan.</a:t>
                      </a:r>
                    </a:p>
                    <a:p>
                      <a:pPr marL="285750" lvl="0" indent="-285750">
                        <a:buFont typeface="Arial"/>
                        <a:buChar char="•"/>
                      </a:pPr>
                      <a:r>
                        <a:rPr lang="en-US" sz="1700" b="1" dirty="0"/>
                        <a:t>Notice where document submission deadline appears:</a:t>
                      </a:r>
                      <a:r>
                        <a:rPr lang="en-US" sz="1700" b="0" dirty="0"/>
                        <a:t> Pended Plan Selection (PPS) Notice.</a:t>
                      </a:r>
                    </a:p>
                    <a:p>
                      <a:pPr marL="285750" lvl="0" indent="-285750">
                        <a:buFont typeface="Arial"/>
                        <a:buChar char="•"/>
                      </a:pPr>
                      <a:r>
                        <a:rPr lang="en-US" sz="1700" b="1" dirty="0"/>
                        <a:t>Enrollment Impact:</a:t>
                      </a:r>
                      <a:r>
                        <a:rPr lang="en-US" sz="1700" b="0" dirty="0"/>
                        <a:t> Consumers must send documents before they can be enrolled in or use their coverage.</a:t>
                      </a:r>
                    </a:p>
                    <a:p>
                      <a:pPr marL="285750" lvl="0" indent="-285750">
                        <a:buFont typeface="Arial"/>
                        <a:buChar char="•"/>
                      </a:pPr>
                      <a:endParaRPr lang="en-US" sz="1700" b="0" dirty="0"/>
                    </a:p>
                    <a:p>
                      <a:pPr marL="0" lvl="0" indent="0" algn="ctr">
                        <a:buNone/>
                      </a:pPr>
                      <a:r>
                        <a:rPr lang="en-US" sz="1700" b="1" dirty="0"/>
                        <a:t>Example:</a:t>
                      </a:r>
                      <a:r>
                        <a:rPr lang="en-US" sz="1700" b="0" dirty="0"/>
                        <a:t> Loss of coverage SVI</a:t>
                      </a:r>
                    </a:p>
                  </a:txBody>
                  <a:tcPr/>
                </a:tc>
                <a:extLst>
                  <a:ext uri="{0D108BD9-81ED-4DB2-BD59-A6C34878D82A}">
                    <a16:rowId xmlns:a16="http://schemas.microsoft.com/office/drawing/2014/main" val="3503699363"/>
                  </a:ext>
                </a:extLst>
              </a:tr>
            </a:tbl>
          </a:graphicData>
        </a:graphic>
      </p:graphicFrame>
      <p:graphicFrame>
        <p:nvGraphicFramePr>
          <p:cNvPr id="8" name="Table 7">
            <a:extLst>
              <a:ext uri="{FF2B5EF4-FFF2-40B4-BE49-F238E27FC236}">
                <a16:creationId xmlns:a16="http://schemas.microsoft.com/office/drawing/2014/main" id="{6D9E56F5-91BF-101C-6CE8-BAD0DD222105}"/>
              </a:ext>
            </a:extLst>
          </p:cNvPr>
          <p:cNvGraphicFramePr>
            <a:graphicFrameLocks noGrp="1"/>
          </p:cNvGraphicFramePr>
          <p:nvPr>
            <p:extLst>
              <p:ext uri="{D42A27DB-BD31-4B8C-83A1-F6EECF244321}">
                <p14:modId xmlns:p14="http://schemas.microsoft.com/office/powerpoint/2010/main" val="340544370"/>
              </p:ext>
            </p:extLst>
          </p:nvPr>
        </p:nvGraphicFramePr>
        <p:xfrm>
          <a:off x="5993876" y="1341597"/>
          <a:ext cx="6062313" cy="3774772"/>
        </p:xfrm>
        <a:graphic>
          <a:graphicData uri="http://schemas.openxmlformats.org/drawingml/2006/table">
            <a:tbl>
              <a:tblPr firstRow="1" bandRow="1">
                <a:tableStyleId>{5C22544A-7EE6-4342-B048-85BDC9FD1C3A}</a:tableStyleId>
              </a:tblPr>
              <a:tblGrid>
                <a:gridCol w="6062313">
                  <a:extLst>
                    <a:ext uri="{9D8B030D-6E8A-4147-A177-3AD203B41FA5}">
                      <a16:colId xmlns:a16="http://schemas.microsoft.com/office/drawing/2014/main" val="4275741382"/>
                    </a:ext>
                  </a:extLst>
                </a:gridCol>
              </a:tblGrid>
              <a:tr h="927833">
                <a:tc>
                  <a:txBody>
                    <a:bodyPr/>
                    <a:lstStyle/>
                    <a:p>
                      <a:pPr algn="ctr"/>
                      <a:r>
                        <a:rPr lang="en-US" sz="2800" dirty="0"/>
                        <a:t>DMI</a:t>
                      </a:r>
                    </a:p>
                    <a:p>
                      <a:pPr lvl="0" algn="ctr">
                        <a:buNone/>
                      </a:pPr>
                      <a:r>
                        <a:rPr lang="en-US" sz="2800" dirty="0"/>
                        <a:t>Data Matching Issue</a:t>
                      </a:r>
                    </a:p>
                  </a:txBody>
                  <a:tcPr/>
                </a:tc>
                <a:extLst>
                  <a:ext uri="{0D108BD9-81ED-4DB2-BD59-A6C34878D82A}">
                    <a16:rowId xmlns:a16="http://schemas.microsoft.com/office/drawing/2014/main" val="1215416903"/>
                  </a:ext>
                </a:extLst>
              </a:tr>
              <a:tr h="2829892">
                <a:tc>
                  <a:txBody>
                    <a:bodyPr/>
                    <a:lstStyle/>
                    <a:p>
                      <a:pPr marL="285750" indent="-285750">
                        <a:buFont typeface="Arial"/>
                        <a:buChar char="•"/>
                      </a:pPr>
                      <a:r>
                        <a:rPr lang="en-US" sz="1700" b="1" dirty="0"/>
                        <a:t>Consumer must prove:</a:t>
                      </a:r>
                      <a:r>
                        <a:rPr lang="en-US" sz="1700" dirty="0"/>
                        <a:t> Information that makes them eligible for Exchange coverage or financial assistance.</a:t>
                      </a:r>
                    </a:p>
                    <a:p>
                      <a:pPr marL="285750" lvl="0" indent="-285750">
                        <a:buFont typeface="Arial"/>
                        <a:buChar char="•"/>
                      </a:pPr>
                      <a:r>
                        <a:rPr lang="en-US" sz="1700" b="1" dirty="0"/>
                        <a:t>Deadline to submit documents:</a:t>
                      </a:r>
                      <a:r>
                        <a:rPr lang="en-US" sz="1700" dirty="0"/>
                        <a:t> 90/95 days after the consumer applies for coverage.</a:t>
                      </a:r>
                    </a:p>
                    <a:p>
                      <a:pPr marL="285750" lvl="0" indent="-285750">
                        <a:buFont typeface="Arial"/>
                        <a:buChar char="•"/>
                      </a:pPr>
                      <a:r>
                        <a:rPr lang="en-US" sz="1700" b="1" dirty="0"/>
                        <a:t>Notice where document submission deadline appears:</a:t>
                      </a:r>
                      <a:r>
                        <a:rPr lang="en-US" sz="1700" dirty="0"/>
                        <a:t> Eligibility Determination Notice (EDN)</a:t>
                      </a:r>
                    </a:p>
                    <a:p>
                      <a:pPr marL="285750" lvl="0" indent="-285750">
                        <a:buFont typeface="Arial"/>
                        <a:buChar char="•"/>
                      </a:pPr>
                      <a:r>
                        <a:rPr lang="en-US" sz="1700" b="1" dirty="0"/>
                        <a:t>Enrollment Impact:</a:t>
                      </a:r>
                      <a:r>
                        <a:rPr lang="en-US" sz="1700" dirty="0"/>
                        <a:t> Consumers can start using their coverage before they send documents.</a:t>
                      </a:r>
                    </a:p>
                    <a:p>
                      <a:pPr marL="0" lvl="0" indent="0">
                        <a:buNone/>
                      </a:pPr>
                      <a:endParaRPr lang="en-US" sz="1700" dirty="0"/>
                    </a:p>
                    <a:p>
                      <a:pPr marL="0" lvl="0" indent="0" algn="ctr">
                        <a:buNone/>
                      </a:pPr>
                      <a:r>
                        <a:rPr lang="en-US" b="1" dirty="0"/>
                        <a:t>Example:</a:t>
                      </a:r>
                      <a:r>
                        <a:rPr lang="en-US" dirty="0"/>
                        <a:t> Income DMI</a:t>
                      </a:r>
                    </a:p>
                  </a:txBody>
                  <a:tcPr/>
                </a:tc>
                <a:extLst>
                  <a:ext uri="{0D108BD9-81ED-4DB2-BD59-A6C34878D82A}">
                    <a16:rowId xmlns:a16="http://schemas.microsoft.com/office/drawing/2014/main" val="2041797715"/>
                  </a:ext>
                </a:extLst>
              </a:tr>
            </a:tbl>
          </a:graphicData>
        </a:graphic>
      </p:graphicFrame>
      <p:sp>
        <p:nvSpPr>
          <p:cNvPr id="3" name="TextBox 2">
            <a:extLst>
              <a:ext uri="{FF2B5EF4-FFF2-40B4-BE49-F238E27FC236}">
                <a16:creationId xmlns:a16="http://schemas.microsoft.com/office/drawing/2014/main" id="{0B0487D7-EAD3-06D8-2110-C3FA21A4EAA4}"/>
              </a:ext>
            </a:extLst>
          </p:cNvPr>
          <p:cNvSpPr txBox="1"/>
          <p:nvPr/>
        </p:nvSpPr>
        <p:spPr>
          <a:xfrm>
            <a:off x="405008" y="5340261"/>
            <a:ext cx="1144043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a:t>
            </a:r>
            <a:r>
              <a:rPr lang="en-US" sz="1600" i="1" dirty="0">
                <a:ea typeface="Calibri"/>
                <a:cs typeface="Calibri"/>
              </a:rPr>
              <a:t>Important Note</a:t>
            </a:r>
            <a:r>
              <a:rPr lang="en-US" sz="1600" dirty="0">
                <a:ea typeface="Calibri"/>
                <a:cs typeface="Calibri"/>
              </a:rPr>
              <a:t>: Applications can have open DMI(s) and SVI on the same application. In this case, the SVI will be prioritized and worked first due to its shortened eligibility window.</a:t>
            </a:r>
            <a:endParaRPr lang="en-US" sz="1600"/>
          </a:p>
        </p:txBody>
      </p:sp>
    </p:spTree>
    <p:extLst>
      <p:ext uri="{BB962C8B-B14F-4D97-AF65-F5344CB8AC3E}">
        <p14:creationId xmlns:p14="http://schemas.microsoft.com/office/powerpoint/2010/main" val="8764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B2F8C-63F3-BD60-9DB3-2D215CDFE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CF291A-821B-8BD6-66E6-F9BEAA3FA942}"/>
              </a:ext>
            </a:extLst>
          </p:cNvPr>
          <p:cNvSpPr>
            <a:spLocks noGrp="1"/>
          </p:cNvSpPr>
          <p:nvPr>
            <p:ph type="title"/>
          </p:nvPr>
        </p:nvSpPr>
        <p:spPr/>
        <p:txBody>
          <a:bodyPr anchor="ctr">
            <a:normAutofit/>
          </a:bodyPr>
          <a:lstStyle/>
          <a:p>
            <a:pPr>
              <a:lnSpc>
                <a:spcPct val="90000"/>
              </a:lnSpc>
            </a:pPr>
            <a:r>
              <a:rPr lang="en-US" sz="3300"/>
              <a:t>SEPV Process</a:t>
            </a:r>
            <a:br>
              <a:rPr lang="en-US" sz="3300"/>
            </a:br>
            <a:r>
              <a:rPr lang="en-US" sz="3300"/>
              <a:t>What Is The Process For Resolving an SVI?</a:t>
            </a:r>
          </a:p>
        </p:txBody>
      </p:sp>
      <p:pic>
        <p:nvPicPr>
          <p:cNvPr id="7" name="Picture 6">
            <a:extLst>
              <a:ext uri="{FF2B5EF4-FFF2-40B4-BE49-F238E27FC236}">
                <a16:creationId xmlns:a16="http://schemas.microsoft.com/office/drawing/2014/main" id="{B49097AC-0EE9-5665-A6D2-D79B27CD795D}"/>
              </a:ext>
            </a:extLst>
          </p:cNvPr>
          <p:cNvPicPr>
            <a:picLocks noChangeAspect="1"/>
          </p:cNvPicPr>
          <p:nvPr/>
        </p:nvPicPr>
        <p:blipFill>
          <a:blip r:embed="rId3"/>
          <a:srcRect t="20564"/>
          <a:stretch/>
        </p:blipFill>
        <p:spPr>
          <a:xfrm>
            <a:off x="1082330" y="1216959"/>
            <a:ext cx="9710728" cy="4914243"/>
          </a:xfrm>
          <a:prstGeom prst="rect">
            <a:avLst/>
          </a:prstGeom>
          <a:noFill/>
        </p:spPr>
      </p:pic>
      <p:pic>
        <p:nvPicPr>
          <p:cNvPr id="4" name="Picture 3">
            <a:extLst>
              <a:ext uri="{FF2B5EF4-FFF2-40B4-BE49-F238E27FC236}">
                <a16:creationId xmlns:a16="http://schemas.microsoft.com/office/drawing/2014/main" id="{4A6E1F8F-4ADB-2AFA-744C-8983181FEC2A}"/>
              </a:ext>
            </a:extLst>
          </p:cNvPr>
          <p:cNvPicPr>
            <a:picLocks noChangeAspect="1"/>
          </p:cNvPicPr>
          <p:nvPr/>
        </p:nvPicPr>
        <p:blipFill>
          <a:blip r:embed="rId4"/>
          <a:stretch>
            <a:fillRect/>
          </a:stretch>
        </p:blipFill>
        <p:spPr>
          <a:xfrm>
            <a:off x="1972235" y="6465259"/>
            <a:ext cx="10074089" cy="393277"/>
          </a:xfrm>
          <a:prstGeom prst="rect">
            <a:avLst/>
          </a:prstGeom>
        </p:spPr>
      </p:pic>
    </p:spTree>
    <p:extLst>
      <p:ext uri="{BB962C8B-B14F-4D97-AF65-F5344CB8AC3E}">
        <p14:creationId xmlns:p14="http://schemas.microsoft.com/office/powerpoint/2010/main" val="325391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7F5A5-3A46-C9BA-B16E-90A724DC7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9E143-B231-1669-A224-6AD47B94BC57}"/>
              </a:ext>
            </a:extLst>
          </p:cNvPr>
          <p:cNvSpPr>
            <a:spLocks noGrp="1"/>
          </p:cNvSpPr>
          <p:nvPr>
            <p:ph type="title"/>
          </p:nvPr>
        </p:nvSpPr>
        <p:spPr/>
        <p:txBody>
          <a:bodyPr anchor="ctr">
            <a:normAutofit/>
          </a:bodyPr>
          <a:lstStyle/>
          <a:p>
            <a:pPr>
              <a:lnSpc>
                <a:spcPct val="90000"/>
              </a:lnSpc>
            </a:pPr>
            <a:r>
              <a:rPr lang="en-US" sz="3300"/>
              <a:t>SEPV Process</a:t>
            </a:r>
            <a:br>
              <a:rPr lang="en-US" sz="3300"/>
            </a:br>
            <a:r>
              <a:rPr lang="en-US" sz="3300"/>
              <a:t>Important Deadlines</a:t>
            </a:r>
          </a:p>
        </p:txBody>
      </p:sp>
      <p:pic>
        <p:nvPicPr>
          <p:cNvPr id="7" name="Content Placeholder 6">
            <a:extLst>
              <a:ext uri="{FF2B5EF4-FFF2-40B4-BE49-F238E27FC236}">
                <a16:creationId xmlns:a16="http://schemas.microsoft.com/office/drawing/2014/main" id="{EB1B2813-1424-2CD3-3F84-BFF1F0FAFB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1445756" y="1385285"/>
            <a:ext cx="8973294" cy="4551635"/>
          </a:xfrm>
          <a:noFill/>
        </p:spPr>
      </p:pic>
      <p:pic>
        <p:nvPicPr>
          <p:cNvPr id="4" name="Picture 3">
            <a:extLst>
              <a:ext uri="{FF2B5EF4-FFF2-40B4-BE49-F238E27FC236}">
                <a16:creationId xmlns:a16="http://schemas.microsoft.com/office/drawing/2014/main" id="{54B77F3F-5B89-B7D1-6B4E-57899596C044}"/>
              </a:ext>
            </a:extLst>
          </p:cNvPr>
          <p:cNvPicPr>
            <a:picLocks noChangeAspect="1"/>
          </p:cNvPicPr>
          <p:nvPr/>
        </p:nvPicPr>
        <p:blipFill>
          <a:blip r:embed="rId4"/>
          <a:stretch>
            <a:fillRect/>
          </a:stretch>
        </p:blipFill>
        <p:spPr>
          <a:xfrm>
            <a:off x="1837764" y="6465259"/>
            <a:ext cx="10074089" cy="393277"/>
          </a:xfrm>
          <a:prstGeom prst="rect">
            <a:avLst/>
          </a:prstGeom>
        </p:spPr>
      </p:pic>
    </p:spTree>
    <p:extLst>
      <p:ext uri="{BB962C8B-B14F-4D97-AF65-F5344CB8AC3E}">
        <p14:creationId xmlns:p14="http://schemas.microsoft.com/office/powerpoint/2010/main" val="2264247699"/>
      </p:ext>
    </p:extLst>
  </p:cSld>
  <p:clrMapOvr>
    <a:masterClrMapping/>
  </p:clrMapOvr>
</p:sld>
</file>

<file path=ppt/theme/theme1.xml><?xml version="1.0" encoding="utf-8"?>
<a:theme xmlns:a="http://schemas.openxmlformats.org/drawingml/2006/main" name="CM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id="{4D9FCA7D-218E-420D-A5C5-D92540875E50}" vid="{C2158E13-F58C-413A-8F4D-B7B561AFDD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52</TotalTime>
  <Words>1662</Words>
  <Application>Microsoft Office PowerPoint</Application>
  <PresentationFormat>Widescreen</PresentationFormat>
  <Paragraphs>121</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Calibri</vt:lpstr>
      <vt:lpstr>Times New Roman</vt:lpstr>
      <vt:lpstr>CMS Theme</vt:lpstr>
      <vt:lpstr>Special Enrollment Period Verification (SEPV)  Overview</vt:lpstr>
      <vt:lpstr>Agenda</vt:lpstr>
      <vt:lpstr>Special Enrollment Period (SEP) Overview</vt:lpstr>
      <vt:lpstr>SEP Operations</vt:lpstr>
      <vt:lpstr>SEPV Process</vt:lpstr>
      <vt:lpstr>SEPV Process What Happens When an SVI Is Generated?</vt:lpstr>
      <vt:lpstr>SEPV Process What Is The Difference Between an SVI and a DMI?</vt:lpstr>
      <vt:lpstr>SEPV Process What Is The Process For Resolving an SVI?</vt:lpstr>
      <vt:lpstr>SEPV Process Important Deadlines</vt:lpstr>
      <vt:lpstr>SEPV Process 4 Main Outcomes for a Consumer w/ an SVI</vt:lpstr>
      <vt:lpstr>SEPV Process Consumer Outreach</vt:lpstr>
      <vt:lpstr>SEPV Process Notices During Verification</vt:lpstr>
      <vt:lpstr>SEPV Process Notices During Verification (continued)</vt:lpstr>
      <vt:lpstr>Loss of MEC SEP When Do Consumers Qualify?</vt:lpstr>
      <vt:lpstr>Loss of MEC SEP What Do Consumers Verify?</vt:lpstr>
      <vt:lpstr>SEPV Extensions</vt:lpstr>
      <vt:lpstr>Questions?</vt:lpstr>
    </vt:vector>
  </TitlesOfParts>
  <Company>Center For Medicaid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Kenna, John (CMS/CCIIO)</dc:creator>
  <cp:lastModifiedBy>Anna Mae Murphy</cp:lastModifiedBy>
  <cp:revision>158</cp:revision>
  <dcterms:created xsi:type="dcterms:W3CDTF">2025-03-24T13:15:49Z</dcterms:created>
  <dcterms:modified xsi:type="dcterms:W3CDTF">2025-06-10T20:48:49Z</dcterms:modified>
</cp:coreProperties>
</file>